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ags/tag4.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tags/tag5.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tags/tag6.xml" ContentType="application/vnd.openxmlformats-officedocument.presentationml.tags+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8" r:id="rId1"/>
    <p:sldMasterId id="2147483783" r:id="rId2"/>
    <p:sldMasterId id="2147483789" r:id="rId3"/>
    <p:sldMasterId id="2147483795" r:id="rId4"/>
    <p:sldMasterId id="2147483801" r:id="rId5"/>
    <p:sldMasterId id="2147483807" r:id="rId6"/>
  </p:sldMasterIdLst>
  <p:notesMasterIdLst>
    <p:notesMasterId r:id="rId36"/>
  </p:notesMasterIdLst>
  <p:sldIdLst>
    <p:sldId id="282" r:id="rId7"/>
    <p:sldId id="269" r:id="rId8"/>
    <p:sldId id="270" r:id="rId9"/>
    <p:sldId id="271" r:id="rId10"/>
    <p:sldId id="305" r:id="rId11"/>
    <p:sldId id="272" r:id="rId12"/>
    <p:sldId id="273" r:id="rId13"/>
    <p:sldId id="281" r:id="rId14"/>
    <p:sldId id="302" r:id="rId15"/>
    <p:sldId id="276" r:id="rId16"/>
    <p:sldId id="287" r:id="rId17"/>
    <p:sldId id="296" r:id="rId18"/>
    <p:sldId id="297" r:id="rId19"/>
    <p:sldId id="303" r:id="rId20"/>
    <p:sldId id="286" r:id="rId21"/>
    <p:sldId id="277" r:id="rId22"/>
    <p:sldId id="300" r:id="rId23"/>
    <p:sldId id="289" r:id="rId24"/>
    <p:sldId id="292" r:id="rId25"/>
    <p:sldId id="293" r:id="rId26"/>
    <p:sldId id="295" r:id="rId27"/>
    <p:sldId id="280" r:id="rId28"/>
    <p:sldId id="310" r:id="rId29"/>
    <p:sldId id="307" r:id="rId30"/>
    <p:sldId id="304" r:id="rId31"/>
    <p:sldId id="308" r:id="rId32"/>
    <p:sldId id="309" r:id="rId33"/>
    <p:sldId id="294" r:id="rId34"/>
    <p:sldId id="298" r:id="rId35"/>
  </p:sldIdLst>
  <p:sldSz cx="12192000" cy="6858000"/>
  <p:notesSz cx="6858000" cy="9144000"/>
  <p:custDataLst>
    <p:tags r:id="rId3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5D5D"/>
    <a:srgbClr val="F7D9D9"/>
    <a:srgbClr val="DCF0F4"/>
    <a:srgbClr val="C7EFCC"/>
    <a:srgbClr val="A3C1B6"/>
    <a:srgbClr val="C1C8B0"/>
    <a:srgbClr val="A6B1BE"/>
    <a:srgbClr val="C5C097"/>
    <a:srgbClr val="DCE3CB"/>
    <a:srgbClr val="A8B9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06" autoAdjust="0"/>
    <p:restoredTop sz="80079" autoAdjust="0"/>
  </p:normalViewPr>
  <p:slideViewPr>
    <p:cSldViewPr snapToGrid="0">
      <p:cViewPr>
        <p:scale>
          <a:sx n="80" d="100"/>
          <a:sy n="80" d="100"/>
        </p:scale>
        <p:origin x="-592" y="-1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notesMaster" Target="notesMasters/notesMaster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printerSettings" Target="printerSettings/printerSettings1.bin"/><Relationship Id="rId38" Type="http://schemas.openxmlformats.org/officeDocument/2006/relationships/tags" Target="tags/tag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801C8D-A228-437C-BB55-EF688924577F}"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FA42F5C3-FCF1-4EB2-B05F-49E58FCC7717}" type="pres">
      <dgm:prSet presAssocID="{BA801C8D-A228-437C-BB55-EF688924577F}" presName="cycle" presStyleCnt="0">
        <dgm:presLayoutVars>
          <dgm:chMax val="1"/>
          <dgm:dir/>
          <dgm:animLvl val="ctr"/>
          <dgm:resizeHandles val="exact"/>
        </dgm:presLayoutVars>
      </dgm:prSet>
      <dgm:spPr/>
      <dgm:t>
        <a:bodyPr/>
        <a:lstStyle/>
        <a:p>
          <a:endParaRPr lang="en-US"/>
        </a:p>
      </dgm:t>
    </dgm:pt>
  </dgm:ptLst>
  <dgm:cxnLst>
    <dgm:cxn modelId="{75454E9E-58DF-4CC2-84BB-F3849FB36813}" type="presOf" srcId="{BA801C8D-A228-437C-BB55-EF688924577F}" destId="{FA42F5C3-FCF1-4EB2-B05F-49E58FCC7717}" srcOrd="0"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1006C3-EBF5-4D21-93B2-BD14CA1E7F3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06202641-CAB1-4707-8C7B-82D8380DDD24}">
      <dgm:prSet phldrT="[Text]" custT="1"/>
      <dgm:spPr/>
      <dgm:t>
        <a:bodyPr/>
        <a:lstStyle/>
        <a:p>
          <a:endParaRPr lang="en-US" sz="2600" b="0" dirty="0"/>
        </a:p>
      </dgm:t>
    </dgm:pt>
    <dgm:pt modelId="{91EAC5EC-A03D-4255-9D17-22E690417EF4}" type="parTrans" cxnId="{130A794A-60F4-49D6-BEA6-92750867424A}">
      <dgm:prSet/>
      <dgm:spPr/>
      <dgm:t>
        <a:bodyPr/>
        <a:lstStyle/>
        <a:p>
          <a:endParaRPr lang="en-US"/>
        </a:p>
      </dgm:t>
    </dgm:pt>
    <dgm:pt modelId="{9D2F1BAC-74BE-44EC-892F-8A47B73A61B0}" type="sibTrans" cxnId="{130A794A-60F4-49D6-BEA6-92750867424A}">
      <dgm:prSet/>
      <dgm:spPr/>
      <dgm:t>
        <a:bodyPr/>
        <a:lstStyle/>
        <a:p>
          <a:endParaRPr lang="en-US"/>
        </a:p>
      </dgm:t>
    </dgm:pt>
    <dgm:pt modelId="{1CBD5CB5-96CE-4E4B-A985-9CF011BBA2C8}">
      <dgm:prSet phldrT="[Text]" custT="1"/>
      <dgm:spPr/>
      <dgm:t>
        <a:bodyPr/>
        <a:lstStyle/>
        <a:p>
          <a:endParaRPr lang="en-US" sz="2600" b="0" dirty="0"/>
        </a:p>
      </dgm:t>
    </dgm:pt>
    <dgm:pt modelId="{02DAB159-BA17-45B3-BFE4-2A8F54C15D16}" type="parTrans" cxnId="{19258E55-0ACA-4ACF-8031-D64F0349529F}">
      <dgm:prSet/>
      <dgm:spPr/>
      <dgm:t>
        <a:bodyPr/>
        <a:lstStyle/>
        <a:p>
          <a:endParaRPr lang="en-US"/>
        </a:p>
      </dgm:t>
    </dgm:pt>
    <dgm:pt modelId="{1C5B20EF-46DC-4905-8A1F-D08149D7CF9C}" type="sibTrans" cxnId="{19258E55-0ACA-4ACF-8031-D64F0349529F}">
      <dgm:prSet/>
      <dgm:spPr/>
      <dgm:t>
        <a:bodyPr/>
        <a:lstStyle/>
        <a:p>
          <a:endParaRPr lang="en-US"/>
        </a:p>
      </dgm:t>
    </dgm:pt>
    <dgm:pt modelId="{00034458-5D35-4DCF-A27E-0831D9EB46A2}">
      <dgm:prSet phldrT="[Text]" custT="1"/>
      <dgm:spPr/>
      <dgm:t>
        <a:bodyPr/>
        <a:lstStyle/>
        <a:p>
          <a:r>
            <a:rPr lang="en-US" sz="2600" b="0" dirty="0" smtClean="0">
              <a:solidFill>
                <a:schemeClr val="bg1">
                  <a:lumMod val="95000"/>
                </a:schemeClr>
              </a:solidFill>
            </a:rPr>
            <a:t>.</a:t>
          </a:r>
          <a:endParaRPr lang="en-US" sz="2600" b="0" dirty="0">
            <a:solidFill>
              <a:schemeClr val="bg1">
                <a:lumMod val="95000"/>
              </a:schemeClr>
            </a:solidFill>
          </a:endParaRPr>
        </a:p>
      </dgm:t>
    </dgm:pt>
    <dgm:pt modelId="{3EBC9C22-A502-4F4A-893E-DE64B5D81EB1}" type="sibTrans" cxnId="{17A95CEA-0C60-4CC0-8C08-C7A9A7F6A23D}">
      <dgm:prSet/>
      <dgm:spPr/>
      <dgm:t>
        <a:bodyPr/>
        <a:lstStyle/>
        <a:p>
          <a:endParaRPr lang="en-US"/>
        </a:p>
      </dgm:t>
    </dgm:pt>
    <dgm:pt modelId="{5A292E5F-5039-498B-A415-1F83438F2E4F}" type="parTrans" cxnId="{17A95CEA-0C60-4CC0-8C08-C7A9A7F6A23D}">
      <dgm:prSet/>
      <dgm:spPr/>
      <dgm:t>
        <a:bodyPr/>
        <a:lstStyle/>
        <a:p>
          <a:endParaRPr lang="en-US"/>
        </a:p>
      </dgm:t>
    </dgm:pt>
    <dgm:pt modelId="{D01A9671-D805-4900-95BB-FB5CAFEFA5BB}" type="pres">
      <dgm:prSet presAssocID="{BC1006C3-EBF5-4D21-93B2-BD14CA1E7F3D}" presName="rootnode" presStyleCnt="0">
        <dgm:presLayoutVars>
          <dgm:chMax/>
          <dgm:chPref/>
          <dgm:dir/>
          <dgm:animLvl val="lvl"/>
        </dgm:presLayoutVars>
      </dgm:prSet>
      <dgm:spPr/>
      <dgm:t>
        <a:bodyPr/>
        <a:lstStyle/>
        <a:p>
          <a:endParaRPr lang="en-US"/>
        </a:p>
      </dgm:t>
    </dgm:pt>
    <dgm:pt modelId="{194960CC-683B-48DC-B5DE-EF8712221AA9}" type="pres">
      <dgm:prSet presAssocID="{06202641-CAB1-4707-8C7B-82D8380DDD24}" presName="composite" presStyleCnt="0"/>
      <dgm:spPr/>
    </dgm:pt>
    <dgm:pt modelId="{677F1D75-7158-4204-8D60-560505EACE59}" type="pres">
      <dgm:prSet presAssocID="{06202641-CAB1-4707-8C7B-82D8380DDD24}" presName="LShape" presStyleLbl="alignNode1" presStyleIdx="0" presStyleCnt="5" custLinFactNeighborX="6214"/>
      <dgm:spPr/>
    </dgm:pt>
    <dgm:pt modelId="{522763F4-05C1-4F71-8D2D-2048DECDACE6}" type="pres">
      <dgm:prSet presAssocID="{06202641-CAB1-4707-8C7B-82D8380DDD24}" presName="ParentText" presStyleLbl="revTx" presStyleIdx="0" presStyleCnt="3">
        <dgm:presLayoutVars>
          <dgm:chMax val="0"/>
          <dgm:chPref val="0"/>
          <dgm:bulletEnabled val="1"/>
        </dgm:presLayoutVars>
      </dgm:prSet>
      <dgm:spPr/>
      <dgm:t>
        <a:bodyPr/>
        <a:lstStyle/>
        <a:p>
          <a:endParaRPr lang="en-US"/>
        </a:p>
      </dgm:t>
    </dgm:pt>
    <dgm:pt modelId="{B5738BF8-25FD-490D-BA89-519D43B26238}" type="pres">
      <dgm:prSet presAssocID="{06202641-CAB1-4707-8C7B-82D8380DDD24}" presName="Triangle" presStyleLbl="alignNode1" presStyleIdx="1" presStyleCnt="5"/>
      <dgm:spPr/>
    </dgm:pt>
    <dgm:pt modelId="{4AC042E0-76A7-4E5D-AF0D-EE550B879947}" type="pres">
      <dgm:prSet presAssocID="{9D2F1BAC-74BE-44EC-892F-8A47B73A61B0}" presName="sibTrans" presStyleCnt="0"/>
      <dgm:spPr/>
    </dgm:pt>
    <dgm:pt modelId="{F4D6278D-F8C3-4AA6-BA1C-895CDCB3C8A4}" type="pres">
      <dgm:prSet presAssocID="{9D2F1BAC-74BE-44EC-892F-8A47B73A61B0}" presName="space" presStyleCnt="0"/>
      <dgm:spPr/>
    </dgm:pt>
    <dgm:pt modelId="{7EE78F19-3318-4302-9922-E41C186B0CDD}" type="pres">
      <dgm:prSet presAssocID="{1CBD5CB5-96CE-4E4B-A985-9CF011BBA2C8}" presName="composite" presStyleCnt="0"/>
      <dgm:spPr/>
    </dgm:pt>
    <dgm:pt modelId="{5546B80A-FACB-419C-9C0F-A5C99E41A3E6}" type="pres">
      <dgm:prSet presAssocID="{1CBD5CB5-96CE-4E4B-A985-9CF011BBA2C8}" presName="LShape" presStyleLbl="alignNode1" presStyleIdx="2" presStyleCnt="5"/>
      <dgm:spPr/>
    </dgm:pt>
    <dgm:pt modelId="{E8EDECF2-AE0D-4185-9D4F-4D8795BACB79}" type="pres">
      <dgm:prSet presAssocID="{1CBD5CB5-96CE-4E4B-A985-9CF011BBA2C8}" presName="ParentText" presStyleLbl="revTx" presStyleIdx="1" presStyleCnt="3" custScaleY="66518" custLinFactNeighborX="-1099" custLinFactNeighborY="-12952">
        <dgm:presLayoutVars>
          <dgm:chMax val="0"/>
          <dgm:chPref val="0"/>
          <dgm:bulletEnabled val="1"/>
        </dgm:presLayoutVars>
      </dgm:prSet>
      <dgm:spPr/>
      <dgm:t>
        <a:bodyPr/>
        <a:lstStyle/>
        <a:p>
          <a:endParaRPr lang="en-US"/>
        </a:p>
      </dgm:t>
    </dgm:pt>
    <dgm:pt modelId="{A3660115-60EA-46B2-841E-5D20D721437F}" type="pres">
      <dgm:prSet presAssocID="{1CBD5CB5-96CE-4E4B-A985-9CF011BBA2C8}" presName="Triangle" presStyleLbl="alignNode1" presStyleIdx="3" presStyleCnt="5"/>
      <dgm:spPr/>
    </dgm:pt>
    <dgm:pt modelId="{6C949C9C-90E1-4FA4-A65D-4FB32AE53274}" type="pres">
      <dgm:prSet presAssocID="{1C5B20EF-46DC-4905-8A1F-D08149D7CF9C}" presName="sibTrans" presStyleCnt="0"/>
      <dgm:spPr/>
    </dgm:pt>
    <dgm:pt modelId="{CD69571F-6BC0-4148-8810-5639FEC3FF37}" type="pres">
      <dgm:prSet presAssocID="{1C5B20EF-46DC-4905-8A1F-D08149D7CF9C}" presName="space" presStyleCnt="0"/>
      <dgm:spPr/>
    </dgm:pt>
    <dgm:pt modelId="{B6108BFC-DBE1-476F-97BB-52DFA782333A}" type="pres">
      <dgm:prSet presAssocID="{00034458-5D35-4DCF-A27E-0831D9EB46A2}" presName="composite" presStyleCnt="0"/>
      <dgm:spPr/>
    </dgm:pt>
    <dgm:pt modelId="{A3B163B8-DD10-4BD0-AF45-FFDA5373CFEA}" type="pres">
      <dgm:prSet presAssocID="{00034458-5D35-4DCF-A27E-0831D9EB46A2}" presName="LShape" presStyleLbl="alignNode1" presStyleIdx="4" presStyleCnt="5" custLinFactNeighborY="-3168"/>
      <dgm:spPr/>
    </dgm:pt>
    <dgm:pt modelId="{C78DF857-3D4E-477B-A624-36A62483D4A0}" type="pres">
      <dgm:prSet presAssocID="{00034458-5D35-4DCF-A27E-0831D9EB46A2}" presName="ParentText" presStyleLbl="revTx" presStyleIdx="2" presStyleCnt="3" custScaleX="94985" custScaleY="58695" custLinFactNeighborX="738" custLinFactNeighborY="-21044">
        <dgm:presLayoutVars>
          <dgm:chMax val="0"/>
          <dgm:chPref val="0"/>
          <dgm:bulletEnabled val="1"/>
        </dgm:presLayoutVars>
      </dgm:prSet>
      <dgm:spPr/>
      <dgm:t>
        <a:bodyPr/>
        <a:lstStyle/>
        <a:p>
          <a:endParaRPr lang="en-US"/>
        </a:p>
      </dgm:t>
    </dgm:pt>
  </dgm:ptLst>
  <dgm:cxnLst>
    <dgm:cxn modelId="{19258E55-0ACA-4ACF-8031-D64F0349529F}" srcId="{BC1006C3-EBF5-4D21-93B2-BD14CA1E7F3D}" destId="{1CBD5CB5-96CE-4E4B-A985-9CF011BBA2C8}" srcOrd="1" destOrd="0" parTransId="{02DAB159-BA17-45B3-BFE4-2A8F54C15D16}" sibTransId="{1C5B20EF-46DC-4905-8A1F-D08149D7CF9C}"/>
    <dgm:cxn modelId="{CA6BC994-6C1D-41A0-BD9C-82F26FB904A0}" type="presOf" srcId="{1CBD5CB5-96CE-4E4B-A985-9CF011BBA2C8}" destId="{E8EDECF2-AE0D-4185-9D4F-4D8795BACB79}" srcOrd="0" destOrd="0" presId="urn:microsoft.com/office/officeart/2009/3/layout/StepUpProcess"/>
    <dgm:cxn modelId="{130A794A-60F4-49D6-BEA6-92750867424A}" srcId="{BC1006C3-EBF5-4D21-93B2-BD14CA1E7F3D}" destId="{06202641-CAB1-4707-8C7B-82D8380DDD24}" srcOrd="0" destOrd="0" parTransId="{91EAC5EC-A03D-4255-9D17-22E690417EF4}" sibTransId="{9D2F1BAC-74BE-44EC-892F-8A47B73A61B0}"/>
    <dgm:cxn modelId="{17A95CEA-0C60-4CC0-8C08-C7A9A7F6A23D}" srcId="{BC1006C3-EBF5-4D21-93B2-BD14CA1E7F3D}" destId="{00034458-5D35-4DCF-A27E-0831D9EB46A2}" srcOrd="2" destOrd="0" parTransId="{5A292E5F-5039-498B-A415-1F83438F2E4F}" sibTransId="{3EBC9C22-A502-4F4A-893E-DE64B5D81EB1}"/>
    <dgm:cxn modelId="{ABF899C8-9DDA-4FD8-A328-25382FAC9321}" type="presOf" srcId="{00034458-5D35-4DCF-A27E-0831D9EB46A2}" destId="{C78DF857-3D4E-477B-A624-36A62483D4A0}" srcOrd="0" destOrd="0" presId="urn:microsoft.com/office/officeart/2009/3/layout/StepUpProcess"/>
    <dgm:cxn modelId="{5640E848-F6C7-4B2F-845A-AD8FF82CDE6C}" type="presOf" srcId="{BC1006C3-EBF5-4D21-93B2-BD14CA1E7F3D}" destId="{D01A9671-D805-4900-95BB-FB5CAFEFA5BB}" srcOrd="0" destOrd="0" presId="urn:microsoft.com/office/officeart/2009/3/layout/StepUpProcess"/>
    <dgm:cxn modelId="{10385345-2755-410D-B6CE-B5258A2C218E}" type="presOf" srcId="{06202641-CAB1-4707-8C7B-82D8380DDD24}" destId="{522763F4-05C1-4F71-8D2D-2048DECDACE6}" srcOrd="0" destOrd="0" presId="urn:microsoft.com/office/officeart/2009/3/layout/StepUpProcess"/>
    <dgm:cxn modelId="{9C9CBCFD-7EA9-4F5F-9F3E-60BA1D1BF2B0}" type="presParOf" srcId="{D01A9671-D805-4900-95BB-FB5CAFEFA5BB}" destId="{194960CC-683B-48DC-B5DE-EF8712221AA9}" srcOrd="0" destOrd="0" presId="urn:microsoft.com/office/officeart/2009/3/layout/StepUpProcess"/>
    <dgm:cxn modelId="{22BD47E2-983A-4428-AF7F-0CCD79818EEC}" type="presParOf" srcId="{194960CC-683B-48DC-B5DE-EF8712221AA9}" destId="{677F1D75-7158-4204-8D60-560505EACE59}" srcOrd="0" destOrd="0" presId="urn:microsoft.com/office/officeart/2009/3/layout/StepUpProcess"/>
    <dgm:cxn modelId="{93FDBDE2-C4FC-468A-B635-910FED493DB1}" type="presParOf" srcId="{194960CC-683B-48DC-B5DE-EF8712221AA9}" destId="{522763F4-05C1-4F71-8D2D-2048DECDACE6}" srcOrd="1" destOrd="0" presId="urn:microsoft.com/office/officeart/2009/3/layout/StepUpProcess"/>
    <dgm:cxn modelId="{9D91D364-4105-499C-8266-937665EBBD39}" type="presParOf" srcId="{194960CC-683B-48DC-B5DE-EF8712221AA9}" destId="{B5738BF8-25FD-490D-BA89-519D43B26238}" srcOrd="2" destOrd="0" presId="urn:microsoft.com/office/officeart/2009/3/layout/StepUpProcess"/>
    <dgm:cxn modelId="{F36DE43E-CE0C-43C8-94FC-72F812063DED}" type="presParOf" srcId="{D01A9671-D805-4900-95BB-FB5CAFEFA5BB}" destId="{4AC042E0-76A7-4E5D-AF0D-EE550B879947}" srcOrd="1" destOrd="0" presId="urn:microsoft.com/office/officeart/2009/3/layout/StepUpProcess"/>
    <dgm:cxn modelId="{16E9FF4F-F39C-439F-8999-49F3DB3AF0A4}" type="presParOf" srcId="{4AC042E0-76A7-4E5D-AF0D-EE550B879947}" destId="{F4D6278D-F8C3-4AA6-BA1C-895CDCB3C8A4}" srcOrd="0" destOrd="0" presId="urn:microsoft.com/office/officeart/2009/3/layout/StepUpProcess"/>
    <dgm:cxn modelId="{B3860C45-5E14-4D86-99D5-DAAF6538D7C1}" type="presParOf" srcId="{D01A9671-D805-4900-95BB-FB5CAFEFA5BB}" destId="{7EE78F19-3318-4302-9922-E41C186B0CDD}" srcOrd="2" destOrd="0" presId="urn:microsoft.com/office/officeart/2009/3/layout/StepUpProcess"/>
    <dgm:cxn modelId="{59818516-089E-4402-A988-F40C363B5FFD}" type="presParOf" srcId="{7EE78F19-3318-4302-9922-E41C186B0CDD}" destId="{5546B80A-FACB-419C-9C0F-A5C99E41A3E6}" srcOrd="0" destOrd="0" presId="urn:microsoft.com/office/officeart/2009/3/layout/StepUpProcess"/>
    <dgm:cxn modelId="{F25D48FB-CD86-4F1A-A2CF-B30B22483E90}" type="presParOf" srcId="{7EE78F19-3318-4302-9922-E41C186B0CDD}" destId="{E8EDECF2-AE0D-4185-9D4F-4D8795BACB79}" srcOrd="1" destOrd="0" presId="urn:microsoft.com/office/officeart/2009/3/layout/StepUpProcess"/>
    <dgm:cxn modelId="{3471DE39-AC72-4F8F-8B70-7A476A29EDC0}" type="presParOf" srcId="{7EE78F19-3318-4302-9922-E41C186B0CDD}" destId="{A3660115-60EA-46B2-841E-5D20D721437F}" srcOrd="2" destOrd="0" presId="urn:microsoft.com/office/officeart/2009/3/layout/StepUpProcess"/>
    <dgm:cxn modelId="{9F971524-C443-482C-BF2A-ADB617E0B1AF}" type="presParOf" srcId="{D01A9671-D805-4900-95BB-FB5CAFEFA5BB}" destId="{6C949C9C-90E1-4FA4-A65D-4FB32AE53274}" srcOrd="3" destOrd="0" presId="urn:microsoft.com/office/officeart/2009/3/layout/StepUpProcess"/>
    <dgm:cxn modelId="{53BF99ED-52F7-4675-B883-1147144365D8}" type="presParOf" srcId="{6C949C9C-90E1-4FA4-A65D-4FB32AE53274}" destId="{CD69571F-6BC0-4148-8810-5639FEC3FF37}" srcOrd="0" destOrd="0" presId="urn:microsoft.com/office/officeart/2009/3/layout/StepUpProcess"/>
    <dgm:cxn modelId="{38CCFB39-21DB-4FE2-B9B1-2D39DD7DF018}" type="presParOf" srcId="{D01A9671-D805-4900-95BB-FB5CAFEFA5BB}" destId="{B6108BFC-DBE1-476F-97BB-52DFA782333A}" srcOrd="4" destOrd="0" presId="urn:microsoft.com/office/officeart/2009/3/layout/StepUpProcess"/>
    <dgm:cxn modelId="{10BB45A1-5A4A-4D4E-8A91-8184CB2F8861}" type="presParOf" srcId="{B6108BFC-DBE1-476F-97BB-52DFA782333A}" destId="{A3B163B8-DD10-4BD0-AF45-FFDA5373CFEA}" srcOrd="0" destOrd="0" presId="urn:microsoft.com/office/officeart/2009/3/layout/StepUpProcess"/>
    <dgm:cxn modelId="{49D8FB13-09E8-4C6C-A486-E985D8FD7106}" type="presParOf" srcId="{B6108BFC-DBE1-476F-97BB-52DFA782333A}" destId="{C78DF857-3D4E-477B-A624-36A62483D4A0}"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A30A79-4EBD-415F-BEFF-A21A010FA65B}"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CA2353EE-C766-48F6-910C-6F37FCB5AC48}">
      <dgm:prSet phldrT="[Text]" custT="1"/>
      <dgm:spPr>
        <a:gradFill flip="none" rotWithShape="0">
          <a:gsLst>
            <a:gs pos="0">
              <a:schemeClr val="bg2">
                <a:lumMod val="50000"/>
              </a:schemeClr>
            </a:gs>
            <a:gs pos="50000">
              <a:srgbClr val="C7EFCC">
                <a:shade val="67500"/>
                <a:satMod val="115000"/>
              </a:srgbClr>
            </a:gs>
            <a:gs pos="100000">
              <a:srgbClr val="C7EFCC">
                <a:shade val="100000"/>
                <a:satMod val="115000"/>
              </a:srgbClr>
            </a:gs>
          </a:gsLst>
          <a:lin ang="16200000" scaled="1"/>
          <a:tileRect/>
        </a:gradFill>
        <a:ln>
          <a:solidFill>
            <a:schemeClr val="tx1"/>
          </a:solidFill>
        </a:ln>
      </dgm:spPr>
      <dgm:t>
        <a:bodyPr/>
        <a:lstStyle/>
        <a:p>
          <a:r>
            <a:rPr lang="en-US" sz="3200" dirty="0" smtClean="0">
              <a:solidFill>
                <a:schemeClr val="tx1"/>
              </a:solidFill>
            </a:rPr>
            <a:t>Data Compilation</a:t>
          </a:r>
          <a:endParaRPr lang="en-US" sz="3200" dirty="0">
            <a:solidFill>
              <a:schemeClr val="tx1"/>
            </a:solidFill>
          </a:endParaRPr>
        </a:p>
      </dgm:t>
    </dgm:pt>
    <dgm:pt modelId="{8E2084BB-59BA-4253-BCA6-2BAAE95F6007}" type="parTrans" cxnId="{3D63E975-8B2B-4205-9C0F-857E3480C45E}">
      <dgm:prSet/>
      <dgm:spPr/>
      <dgm:t>
        <a:bodyPr/>
        <a:lstStyle/>
        <a:p>
          <a:endParaRPr lang="en-US"/>
        </a:p>
      </dgm:t>
    </dgm:pt>
    <dgm:pt modelId="{E36ED4AE-208D-414F-B003-026D5ACA37EF}" type="sibTrans" cxnId="{3D63E975-8B2B-4205-9C0F-857E3480C45E}">
      <dgm:prSet/>
      <dgm:spPr>
        <a:solidFill>
          <a:schemeClr val="accent1">
            <a:alpha val="90000"/>
          </a:schemeClr>
        </a:solidFill>
      </dgm:spPr>
      <dgm:t>
        <a:bodyPr/>
        <a:lstStyle/>
        <a:p>
          <a:endParaRPr lang="en-US"/>
        </a:p>
      </dgm:t>
    </dgm:pt>
    <dgm:pt modelId="{D2581BD5-7F44-4966-AA7D-F2B82333E0FC}">
      <dgm:prSet phldrT="[Text]" custT="1"/>
      <dgm:spPr>
        <a:gradFill flip="none" rotWithShape="0">
          <a:gsLst>
            <a:gs pos="0">
              <a:schemeClr val="tx2">
                <a:lumMod val="50000"/>
                <a:lumOff val="50000"/>
              </a:schemeClr>
            </a:gs>
            <a:gs pos="50000">
              <a:srgbClr val="DCF0F4">
                <a:shade val="67500"/>
                <a:satMod val="115000"/>
              </a:srgbClr>
            </a:gs>
            <a:gs pos="100000">
              <a:srgbClr val="DCF0F4">
                <a:shade val="100000"/>
                <a:satMod val="115000"/>
              </a:srgbClr>
            </a:gs>
          </a:gsLst>
          <a:lin ang="16200000" scaled="1"/>
          <a:tileRect/>
        </a:gradFill>
        <a:ln>
          <a:solidFill>
            <a:schemeClr val="tx1"/>
          </a:solidFill>
        </a:ln>
      </dgm:spPr>
      <dgm:t>
        <a:bodyPr/>
        <a:lstStyle/>
        <a:p>
          <a:r>
            <a:rPr lang="en-US" sz="3200" dirty="0" smtClean="0">
              <a:solidFill>
                <a:schemeClr val="tx1"/>
              </a:solidFill>
            </a:rPr>
            <a:t>Processing</a:t>
          </a:r>
          <a:endParaRPr lang="en-US" sz="3200" dirty="0">
            <a:solidFill>
              <a:schemeClr val="tx1"/>
            </a:solidFill>
          </a:endParaRPr>
        </a:p>
      </dgm:t>
    </dgm:pt>
    <dgm:pt modelId="{BB1F378D-EB67-4593-9908-172CBEBCC01F}" type="parTrans" cxnId="{00EEE199-BF3F-4901-8A3C-23583306FD74}">
      <dgm:prSet/>
      <dgm:spPr/>
      <dgm:t>
        <a:bodyPr/>
        <a:lstStyle/>
        <a:p>
          <a:endParaRPr lang="en-US"/>
        </a:p>
      </dgm:t>
    </dgm:pt>
    <dgm:pt modelId="{DB582E03-AC97-49D2-86F6-74137E933039}" type="sibTrans" cxnId="{00EEE199-BF3F-4901-8A3C-23583306FD74}">
      <dgm:prSet/>
      <dgm:spPr>
        <a:solidFill>
          <a:schemeClr val="accent1">
            <a:alpha val="90000"/>
          </a:schemeClr>
        </a:solidFill>
      </dgm:spPr>
      <dgm:t>
        <a:bodyPr/>
        <a:lstStyle/>
        <a:p>
          <a:endParaRPr lang="en-US"/>
        </a:p>
      </dgm:t>
    </dgm:pt>
    <dgm:pt modelId="{2F37DB1E-F483-4693-A8E5-E23FC2D89AE5}">
      <dgm:prSet phldrT="[Text]" custT="1"/>
      <dgm:spPr>
        <a:gradFill flip="none" rotWithShape="0">
          <a:gsLst>
            <a:gs pos="0">
              <a:srgbClr val="B15D5D"/>
            </a:gs>
            <a:gs pos="50000">
              <a:srgbClr val="F7D9D9">
                <a:shade val="67500"/>
                <a:satMod val="115000"/>
              </a:srgbClr>
            </a:gs>
            <a:gs pos="100000">
              <a:srgbClr val="F7D9D9">
                <a:shade val="100000"/>
                <a:satMod val="115000"/>
              </a:srgbClr>
            </a:gs>
          </a:gsLst>
          <a:lin ang="16200000" scaled="1"/>
          <a:tileRect/>
        </a:gradFill>
        <a:ln>
          <a:solidFill>
            <a:schemeClr val="tx1"/>
          </a:solidFill>
        </a:ln>
      </dgm:spPr>
      <dgm:t>
        <a:bodyPr/>
        <a:lstStyle/>
        <a:p>
          <a:r>
            <a:rPr lang="en-US" sz="3200" dirty="0" smtClean="0">
              <a:solidFill>
                <a:schemeClr val="tx1"/>
              </a:solidFill>
            </a:rPr>
            <a:t>Analysis</a:t>
          </a:r>
          <a:endParaRPr lang="en-US" sz="3200" dirty="0">
            <a:solidFill>
              <a:schemeClr val="tx1"/>
            </a:solidFill>
          </a:endParaRPr>
        </a:p>
      </dgm:t>
    </dgm:pt>
    <dgm:pt modelId="{F7D6387E-09F1-4128-905D-421E661B6BB4}" type="parTrans" cxnId="{0FDEB161-D3E1-4FE5-B3D4-0CDDF3DEF4DB}">
      <dgm:prSet/>
      <dgm:spPr/>
      <dgm:t>
        <a:bodyPr/>
        <a:lstStyle/>
        <a:p>
          <a:endParaRPr lang="en-US"/>
        </a:p>
      </dgm:t>
    </dgm:pt>
    <dgm:pt modelId="{FD7107C6-28FB-44FA-9CCD-072A57EB8CAC}" type="sibTrans" cxnId="{0FDEB161-D3E1-4FE5-B3D4-0CDDF3DEF4DB}">
      <dgm:prSet/>
      <dgm:spPr/>
      <dgm:t>
        <a:bodyPr/>
        <a:lstStyle/>
        <a:p>
          <a:endParaRPr lang="en-US"/>
        </a:p>
      </dgm:t>
    </dgm:pt>
    <dgm:pt modelId="{F9434F8B-A063-4D9B-BEEE-4039E24001BD}" type="pres">
      <dgm:prSet presAssocID="{B8A30A79-4EBD-415F-BEFF-A21A010FA65B}" presName="outerComposite" presStyleCnt="0">
        <dgm:presLayoutVars>
          <dgm:chMax val="5"/>
          <dgm:dir/>
          <dgm:resizeHandles val="exact"/>
        </dgm:presLayoutVars>
      </dgm:prSet>
      <dgm:spPr/>
      <dgm:t>
        <a:bodyPr/>
        <a:lstStyle/>
        <a:p>
          <a:endParaRPr lang="en-US"/>
        </a:p>
      </dgm:t>
    </dgm:pt>
    <dgm:pt modelId="{FE24A1BE-27FD-4275-9648-32A05838332B}" type="pres">
      <dgm:prSet presAssocID="{B8A30A79-4EBD-415F-BEFF-A21A010FA65B}" presName="dummyMaxCanvas" presStyleCnt="0">
        <dgm:presLayoutVars/>
      </dgm:prSet>
      <dgm:spPr/>
    </dgm:pt>
    <dgm:pt modelId="{B0BEE843-C82B-41A2-9152-618323560629}" type="pres">
      <dgm:prSet presAssocID="{B8A30A79-4EBD-415F-BEFF-A21A010FA65B}" presName="ThreeNodes_1" presStyleLbl="node1" presStyleIdx="0" presStyleCnt="3" custScaleX="56853" custScaleY="109140" custLinFactNeighborX="-16849" custLinFactNeighborY="-248">
        <dgm:presLayoutVars>
          <dgm:bulletEnabled val="1"/>
        </dgm:presLayoutVars>
      </dgm:prSet>
      <dgm:spPr/>
      <dgm:t>
        <a:bodyPr/>
        <a:lstStyle/>
        <a:p>
          <a:endParaRPr lang="en-US"/>
        </a:p>
      </dgm:t>
    </dgm:pt>
    <dgm:pt modelId="{175A34F9-0ADD-4B78-A35F-6A7F7F72AB55}" type="pres">
      <dgm:prSet presAssocID="{B8A30A79-4EBD-415F-BEFF-A21A010FA65B}" presName="ThreeNodes_2" presStyleLbl="node1" presStyleIdx="1" presStyleCnt="3" custScaleX="59363" custScaleY="116934" custLinFactNeighborX="-12693" custLinFactNeighborY="-642">
        <dgm:presLayoutVars>
          <dgm:bulletEnabled val="1"/>
        </dgm:presLayoutVars>
      </dgm:prSet>
      <dgm:spPr/>
      <dgm:t>
        <a:bodyPr/>
        <a:lstStyle/>
        <a:p>
          <a:endParaRPr lang="en-US"/>
        </a:p>
      </dgm:t>
    </dgm:pt>
    <dgm:pt modelId="{7906D55E-D70F-4500-ABA8-2B19B299C1D1}" type="pres">
      <dgm:prSet presAssocID="{B8A30A79-4EBD-415F-BEFF-A21A010FA65B}" presName="ThreeNodes_3" presStyleLbl="node1" presStyleIdx="2" presStyleCnt="3" custScaleX="54695" custScaleY="110241" custLinFactNeighborX="-3938">
        <dgm:presLayoutVars>
          <dgm:bulletEnabled val="1"/>
        </dgm:presLayoutVars>
      </dgm:prSet>
      <dgm:spPr/>
      <dgm:t>
        <a:bodyPr/>
        <a:lstStyle/>
        <a:p>
          <a:endParaRPr lang="en-US"/>
        </a:p>
      </dgm:t>
    </dgm:pt>
    <dgm:pt modelId="{7BD778E4-06C9-4687-B7EF-1610912E13D2}" type="pres">
      <dgm:prSet presAssocID="{B8A30A79-4EBD-415F-BEFF-A21A010FA65B}" presName="ThreeConn_1-2" presStyleLbl="fgAccFollowNode1" presStyleIdx="0" presStyleCnt="2" custLinFactX="-153393" custLinFactNeighborX="-200000" custLinFactNeighborY="5645">
        <dgm:presLayoutVars>
          <dgm:bulletEnabled val="1"/>
        </dgm:presLayoutVars>
      </dgm:prSet>
      <dgm:spPr/>
      <dgm:t>
        <a:bodyPr/>
        <a:lstStyle/>
        <a:p>
          <a:endParaRPr lang="en-US"/>
        </a:p>
      </dgm:t>
    </dgm:pt>
    <dgm:pt modelId="{3CAB4205-596C-43D2-B493-5A25C8859EA2}" type="pres">
      <dgm:prSet presAssocID="{B8A30A79-4EBD-415F-BEFF-A21A010FA65B}" presName="ThreeConn_2-3" presStyleLbl="fgAccFollowNode1" presStyleIdx="1" presStyleCnt="2" custLinFactX="-108258" custLinFactNeighborX="-200000" custLinFactNeighborY="3860">
        <dgm:presLayoutVars>
          <dgm:bulletEnabled val="1"/>
        </dgm:presLayoutVars>
      </dgm:prSet>
      <dgm:spPr/>
      <dgm:t>
        <a:bodyPr/>
        <a:lstStyle/>
        <a:p>
          <a:endParaRPr lang="en-US"/>
        </a:p>
      </dgm:t>
    </dgm:pt>
    <dgm:pt modelId="{44161718-68A4-4184-9193-104E51436920}" type="pres">
      <dgm:prSet presAssocID="{B8A30A79-4EBD-415F-BEFF-A21A010FA65B}" presName="ThreeNodes_1_text" presStyleLbl="node1" presStyleIdx="2" presStyleCnt="3">
        <dgm:presLayoutVars>
          <dgm:bulletEnabled val="1"/>
        </dgm:presLayoutVars>
      </dgm:prSet>
      <dgm:spPr/>
      <dgm:t>
        <a:bodyPr/>
        <a:lstStyle/>
        <a:p>
          <a:endParaRPr lang="en-US"/>
        </a:p>
      </dgm:t>
    </dgm:pt>
    <dgm:pt modelId="{938EF17B-9917-4BF5-ABCE-6964AC1DC1C2}" type="pres">
      <dgm:prSet presAssocID="{B8A30A79-4EBD-415F-BEFF-A21A010FA65B}" presName="ThreeNodes_2_text" presStyleLbl="node1" presStyleIdx="2" presStyleCnt="3">
        <dgm:presLayoutVars>
          <dgm:bulletEnabled val="1"/>
        </dgm:presLayoutVars>
      </dgm:prSet>
      <dgm:spPr/>
      <dgm:t>
        <a:bodyPr/>
        <a:lstStyle/>
        <a:p>
          <a:endParaRPr lang="en-US"/>
        </a:p>
      </dgm:t>
    </dgm:pt>
    <dgm:pt modelId="{6427E2E6-D91A-4518-9566-9EF294E17C4F}" type="pres">
      <dgm:prSet presAssocID="{B8A30A79-4EBD-415F-BEFF-A21A010FA65B}" presName="ThreeNodes_3_text" presStyleLbl="node1" presStyleIdx="2" presStyleCnt="3">
        <dgm:presLayoutVars>
          <dgm:bulletEnabled val="1"/>
        </dgm:presLayoutVars>
      </dgm:prSet>
      <dgm:spPr/>
      <dgm:t>
        <a:bodyPr/>
        <a:lstStyle/>
        <a:p>
          <a:endParaRPr lang="en-US"/>
        </a:p>
      </dgm:t>
    </dgm:pt>
  </dgm:ptLst>
  <dgm:cxnLst>
    <dgm:cxn modelId="{5915CE34-A321-4B67-AADD-BB97F053B5E9}" type="presOf" srcId="{D2581BD5-7F44-4966-AA7D-F2B82333E0FC}" destId="{175A34F9-0ADD-4B78-A35F-6A7F7F72AB55}" srcOrd="0" destOrd="0" presId="urn:microsoft.com/office/officeart/2005/8/layout/vProcess5"/>
    <dgm:cxn modelId="{478AD9C2-E0F3-4DA1-8E9F-B4E2A861396E}" type="presOf" srcId="{CA2353EE-C766-48F6-910C-6F37FCB5AC48}" destId="{44161718-68A4-4184-9193-104E51436920}" srcOrd="1" destOrd="0" presId="urn:microsoft.com/office/officeart/2005/8/layout/vProcess5"/>
    <dgm:cxn modelId="{142B289F-1743-41FA-9E84-C80E15E07DC6}" type="presOf" srcId="{B8A30A79-4EBD-415F-BEFF-A21A010FA65B}" destId="{F9434F8B-A063-4D9B-BEEE-4039E24001BD}" srcOrd="0" destOrd="0" presId="urn:microsoft.com/office/officeart/2005/8/layout/vProcess5"/>
    <dgm:cxn modelId="{00EEE199-BF3F-4901-8A3C-23583306FD74}" srcId="{B8A30A79-4EBD-415F-BEFF-A21A010FA65B}" destId="{D2581BD5-7F44-4966-AA7D-F2B82333E0FC}" srcOrd="1" destOrd="0" parTransId="{BB1F378D-EB67-4593-9908-172CBEBCC01F}" sibTransId="{DB582E03-AC97-49D2-86F6-74137E933039}"/>
    <dgm:cxn modelId="{D08A556B-3794-4D60-88CA-078142EE35FC}" type="presOf" srcId="{E36ED4AE-208D-414F-B003-026D5ACA37EF}" destId="{7BD778E4-06C9-4687-B7EF-1610912E13D2}" srcOrd="0" destOrd="0" presId="urn:microsoft.com/office/officeart/2005/8/layout/vProcess5"/>
    <dgm:cxn modelId="{4D4FC550-A3DA-4055-86FC-092B9819CEF6}" type="presOf" srcId="{CA2353EE-C766-48F6-910C-6F37FCB5AC48}" destId="{B0BEE843-C82B-41A2-9152-618323560629}" srcOrd="0" destOrd="0" presId="urn:microsoft.com/office/officeart/2005/8/layout/vProcess5"/>
    <dgm:cxn modelId="{3D63E975-8B2B-4205-9C0F-857E3480C45E}" srcId="{B8A30A79-4EBD-415F-BEFF-A21A010FA65B}" destId="{CA2353EE-C766-48F6-910C-6F37FCB5AC48}" srcOrd="0" destOrd="0" parTransId="{8E2084BB-59BA-4253-BCA6-2BAAE95F6007}" sibTransId="{E36ED4AE-208D-414F-B003-026D5ACA37EF}"/>
    <dgm:cxn modelId="{C1930D1D-D9F5-4886-8AE2-9EBEA9A0DCBB}" type="presOf" srcId="{D2581BD5-7F44-4966-AA7D-F2B82333E0FC}" destId="{938EF17B-9917-4BF5-ABCE-6964AC1DC1C2}" srcOrd="1" destOrd="0" presId="urn:microsoft.com/office/officeart/2005/8/layout/vProcess5"/>
    <dgm:cxn modelId="{87149960-F1E1-4937-A1BA-C371322F5293}" type="presOf" srcId="{2F37DB1E-F483-4693-A8E5-E23FC2D89AE5}" destId="{7906D55E-D70F-4500-ABA8-2B19B299C1D1}" srcOrd="0" destOrd="0" presId="urn:microsoft.com/office/officeart/2005/8/layout/vProcess5"/>
    <dgm:cxn modelId="{0FDEB161-D3E1-4FE5-B3D4-0CDDF3DEF4DB}" srcId="{B8A30A79-4EBD-415F-BEFF-A21A010FA65B}" destId="{2F37DB1E-F483-4693-A8E5-E23FC2D89AE5}" srcOrd="2" destOrd="0" parTransId="{F7D6387E-09F1-4128-905D-421E661B6BB4}" sibTransId="{FD7107C6-28FB-44FA-9CCD-072A57EB8CAC}"/>
    <dgm:cxn modelId="{FDFB8FE3-2B5D-4100-B579-0EBC14C3CD5D}" type="presOf" srcId="{DB582E03-AC97-49D2-86F6-74137E933039}" destId="{3CAB4205-596C-43D2-B493-5A25C8859EA2}" srcOrd="0" destOrd="0" presId="urn:microsoft.com/office/officeart/2005/8/layout/vProcess5"/>
    <dgm:cxn modelId="{8FE588EE-5E86-47A8-B8D4-33C988224998}" type="presOf" srcId="{2F37DB1E-F483-4693-A8E5-E23FC2D89AE5}" destId="{6427E2E6-D91A-4518-9566-9EF294E17C4F}" srcOrd="1" destOrd="0" presId="urn:microsoft.com/office/officeart/2005/8/layout/vProcess5"/>
    <dgm:cxn modelId="{CCB83370-0C04-452B-A27C-EF93B35A8A57}" type="presParOf" srcId="{F9434F8B-A063-4D9B-BEEE-4039E24001BD}" destId="{FE24A1BE-27FD-4275-9648-32A05838332B}" srcOrd="0" destOrd="0" presId="urn:microsoft.com/office/officeart/2005/8/layout/vProcess5"/>
    <dgm:cxn modelId="{ED9B9008-4482-4715-A359-2D4E72022E2C}" type="presParOf" srcId="{F9434F8B-A063-4D9B-BEEE-4039E24001BD}" destId="{B0BEE843-C82B-41A2-9152-618323560629}" srcOrd="1" destOrd="0" presId="urn:microsoft.com/office/officeart/2005/8/layout/vProcess5"/>
    <dgm:cxn modelId="{28A7293A-EA44-4A30-94B1-523FF3A99655}" type="presParOf" srcId="{F9434F8B-A063-4D9B-BEEE-4039E24001BD}" destId="{175A34F9-0ADD-4B78-A35F-6A7F7F72AB55}" srcOrd="2" destOrd="0" presId="urn:microsoft.com/office/officeart/2005/8/layout/vProcess5"/>
    <dgm:cxn modelId="{764B8B8C-059E-4E19-839E-3B910F84B9DD}" type="presParOf" srcId="{F9434F8B-A063-4D9B-BEEE-4039E24001BD}" destId="{7906D55E-D70F-4500-ABA8-2B19B299C1D1}" srcOrd="3" destOrd="0" presId="urn:microsoft.com/office/officeart/2005/8/layout/vProcess5"/>
    <dgm:cxn modelId="{B145126A-6475-4E77-A973-31BFD09B8E8B}" type="presParOf" srcId="{F9434F8B-A063-4D9B-BEEE-4039E24001BD}" destId="{7BD778E4-06C9-4687-B7EF-1610912E13D2}" srcOrd="4" destOrd="0" presId="urn:microsoft.com/office/officeart/2005/8/layout/vProcess5"/>
    <dgm:cxn modelId="{B3284E2F-99CA-47AA-A73E-26ED43AEB569}" type="presParOf" srcId="{F9434F8B-A063-4D9B-BEEE-4039E24001BD}" destId="{3CAB4205-596C-43D2-B493-5A25C8859EA2}" srcOrd="5" destOrd="0" presId="urn:microsoft.com/office/officeart/2005/8/layout/vProcess5"/>
    <dgm:cxn modelId="{B1C340A9-A27A-4172-A6D5-223B87350092}" type="presParOf" srcId="{F9434F8B-A063-4D9B-BEEE-4039E24001BD}" destId="{44161718-68A4-4184-9193-104E51436920}" srcOrd="6" destOrd="0" presId="urn:microsoft.com/office/officeart/2005/8/layout/vProcess5"/>
    <dgm:cxn modelId="{7B6FBCD4-D293-4F2A-B909-3B203AECBFCA}" type="presParOf" srcId="{F9434F8B-A063-4D9B-BEEE-4039E24001BD}" destId="{938EF17B-9917-4BF5-ABCE-6964AC1DC1C2}" srcOrd="7" destOrd="0" presId="urn:microsoft.com/office/officeart/2005/8/layout/vProcess5"/>
    <dgm:cxn modelId="{8A8AC851-45AD-4FC4-A603-7285583D80D1}" type="presParOf" srcId="{F9434F8B-A063-4D9B-BEEE-4039E24001BD}" destId="{6427E2E6-D91A-4518-9566-9EF294E17C4F}"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7F1D75-7158-4204-8D60-560505EACE59}">
      <dsp:nvSpPr>
        <dsp:cNvPr id="0" name=""/>
        <dsp:cNvSpPr/>
      </dsp:nvSpPr>
      <dsp:spPr>
        <a:xfrm rot="5400000">
          <a:off x="830788" y="1355829"/>
          <a:ext cx="1902439" cy="3165616"/>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2763F4-05C1-4F71-8D2D-2048DECDACE6}">
      <dsp:nvSpPr>
        <dsp:cNvPr id="0" name=""/>
        <dsp:cNvSpPr/>
      </dsp:nvSpPr>
      <dsp:spPr>
        <a:xfrm>
          <a:off x="316513" y="2301666"/>
          <a:ext cx="2857935" cy="2505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endParaRPr lang="en-US" sz="2600" b="0" kern="1200" dirty="0"/>
        </a:p>
      </dsp:txBody>
      <dsp:txXfrm>
        <a:off x="316513" y="2301666"/>
        <a:ext cx="2857935" cy="2505148"/>
      </dsp:txXfrm>
    </dsp:sp>
    <dsp:sp modelId="{B5738BF8-25FD-490D-BA89-519D43B26238}">
      <dsp:nvSpPr>
        <dsp:cNvPr id="0" name=""/>
        <dsp:cNvSpPr/>
      </dsp:nvSpPr>
      <dsp:spPr>
        <a:xfrm>
          <a:off x="2635215" y="1122773"/>
          <a:ext cx="539233" cy="53923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46B80A-FACB-419C-9C0F-A5C99E41A3E6}">
      <dsp:nvSpPr>
        <dsp:cNvPr id="0" name=""/>
        <dsp:cNvSpPr/>
      </dsp:nvSpPr>
      <dsp:spPr>
        <a:xfrm rot="5400000">
          <a:off x="4132749" y="909466"/>
          <a:ext cx="1902439" cy="3165616"/>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EDECF2-AE0D-4185-9D4F-4D8795BACB79}">
      <dsp:nvSpPr>
        <dsp:cNvPr id="0" name=""/>
        <dsp:cNvSpPr/>
      </dsp:nvSpPr>
      <dsp:spPr>
        <a:xfrm>
          <a:off x="3783776" y="1950223"/>
          <a:ext cx="2857935" cy="1666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endParaRPr lang="en-US" sz="2600" b="0" kern="1200" dirty="0"/>
        </a:p>
      </dsp:txBody>
      <dsp:txXfrm>
        <a:off x="3783776" y="1950223"/>
        <a:ext cx="2857935" cy="1666374"/>
      </dsp:txXfrm>
    </dsp:sp>
    <dsp:sp modelId="{A3660115-60EA-46B2-841E-5D20D721437F}">
      <dsp:nvSpPr>
        <dsp:cNvPr id="0" name=""/>
        <dsp:cNvSpPr/>
      </dsp:nvSpPr>
      <dsp:spPr>
        <a:xfrm>
          <a:off x="6133887" y="676410"/>
          <a:ext cx="539233" cy="53923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163B8-DD10-4BD0-AF45-FFDA5373CFEA}">
      <dsp:nvSpPr>
        <dsp:cNvPr id="0" name=""/>
        <dsp:cNvSpPr/>
      </dsp:nvSpPr>
      <dsp:spPr>
        <a:xfrm rot="5400000">
          <a:off x="7631421" y="500822"/>
          <a:ext cx="1902439" cy="3165616"/>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8DF857-3D4E-477B-A624-36A62483D4A0}">
      <dsp:nvSpPr>
        <dsp:cNvPr id="0" name=""/>
        <dsp:cNvSpPr/>
      </dsp:nvSpPr>
      <dsp:spPr>
        <a:xfrm>
          <a:off x="7406611" y="1497121"/>
          <a:ext cx="2714610" cy="1470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b="0" kern="1200" dirty="0" smtClean="0">
              <a:solidFill>
                <a:schemeClr val="bg1">
                  <a:lumMod val="95000"/>
                </a:schemeClr>
              </a:solidFill>
            </a:rPr>
            <a:t>.</a:t>
          </a:r>
          <a:endParaRPr lang="en-US" sz="2600" b="0" kern="1200" dirty="0">
            <a:solidFill>
              <a:schemeClr val="bg1">
                <a:lumMod val="95000"/>
              </a:schemeClr>
            </a:solidFill>
          </a:endParaRPr>
        </a:p>
      </dsp:txBody>
      <dsp:txXfrm>
        <a:off x="7406611" y="1497121"/>
        <a:ext cx="2714610" cy="14703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BEE843-C82B-41A2-9152-618323560629}">
      <dsp:nvSpPr>
        <dsp:cNvPr id="0" name=""/>
        <dsp:cNvSpPr/>
      </dsp:nvSpPr>
      <dsp:spPr>
        <a:xfrm>
          <a:off x="431850" y="-76736"/>
          <a:ext cx="5196742" cy="1728494"/>
        </a:xfrm>
        <a:prstGeom prst="roundRect">
          <a:avLst>
            <a:gd name="adj" fmla="val 10000"/>
          </a:avLst>
        </a:prstGeom>
        <a:gradFill flip="none" rotWithShape="0">
          <a:gsLst>
            <a:gs pos="0">
              <a:schemeClr val="bg2">
                <a:lumMod val="50000"/>
              </a:schemeClr>
            </a:gs>
            <a:gs pos="50000">
              <a:srgbClr val="C7EFCC">
                <a:shade val="67500"/>
                <a:satMod val="115000"/>
              </a:srgbClr>
            </a:gs>
            <a:gs pos="100000">
              <a:srgbClr val="C7EFCC">
                <a:shade val="100000"/>
                <a:satMod val="115000"/>
              </a:srgbClr>
            </a:gs>
          </a:gsLst>
          <a:lin ang="16200000" scaled="1"/>
          <a:tileRect/>
        </a:gra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solidFill>
                <a:schemeClr val="tx1"/>
              </a:solidFill>
            </a:rPr>
            <a:t>Data Compilation</a:t>
          </a:r>
          <a:endParaRPr lang="en-US" sz="3200" kern="1200" dirty="0">
            <a:solidFill>
              <a:schemeClr val="tx1"/>
            </a:solidFill>
          </a:endParaRPr>
        </a:p>
      </dsp:txBody>
      <dsp:txXfrm>
        <a:off x="482476" y="-26110"/>
        <a:ext cx="4176628" cy="1627242"/>
      </dsp:txXfrm>
    </dsp:sp>
    <dsp:sp modelId="{175A34F9-0ADD-4B78-A35F-6A7F7F72AB55}">
      <dsp:nvSpPr>
        <dsp:cNvPr id="0" name=""/>
        <dsp:cNvSpPr/>
      </dsp:nvSpPr>
      <dsp:spPr>
        <a:xfrm>
          <a:off x="1503550" y="1699075"/>
          <a:ext cx="5426173" cy="1851931"/>
        </a:xfrm>
        <a:prstGeom prst="roundRect">
          <a:avLst>
            <a:gd name="adj" fmla="val 10000"/>
          </a:avLst>
        </a:prstGeom>
        <a:gradFill flip="none" rotWithShape="0">
          <a:gsLst>
            <a:gs pos="0">
              <a:schemeClr val="tx2">
                <a:lumMod val="50000"/>
                <a:lumOff val="50000"/>
              </a:schemeClr>
            </a:gs>
            <a:gs pos="50000">
              <a:srgbClr val="DCF0F4">
                <a:shade val="67500"/>
                <a:satMod val="115000"/>
              </a:srgbClr>
            </a:gs>
            <a:gs pos="100000">
              <a:srgbClr val="DCF0F4">
                <a:shade val="100000"/>
                <a:satMod val="115000"/>
              </a:srgbClr>
            </a:gs>
          </a:gsLst>
          <a:lin ang="16200000" scaled="1"/>
          <a:tileRect/>
        </a:gra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solidFill>
                <a:schemeClr val="tx1"/>
              </a:solidFill>
            </a:rPr>
            <a:t>Processing</a:t>
          </a:r>
          <a:endParaRPr lang="en-US" sz="3200" kern="1200" dirty="0">
            <a:solidFill>
              <a:schemeClr val="tx1"/>
            </a:solidFill>
          </a:endParaRPr>
        </a:p>
      </dsp:txBody>
      <dsp:txXfrm>
        <a:off x="1557791" y="1753316"/>
        <a:ext cx="4227810" cy="1743449"/>
      </dsp:txXfrm>
    </dsp:sp>
    <dsp:sp modelId="{7906D55E-D70F-4500-ABA8-2B19B299C1D1}">
      <dsp:nvSpPr>
        <dsp:cNvPr id="0" name=""/>
        <dsp:cNvSpPr/>
      </dsp:nvSpPr>
      <dsp:spPr>
        <a:xfrm>
          <a:off x="3323688" y="3609940"/>
          <a:ext cx="4999487" cy="1745931"/>
        </a:xfrm>
        <a:prstGeom prst="roundRect">
          <a:avLst>
            <a:gd name="adj" fmla="val 10000"/>
          </a:avLst>
        </a:prstGeom>
        <a:gradFill flip="none" rotWithShape="0">
          <a:gsLst>
            <a:gs pos="0">
              <a:srgbClr val="B15D5D"/>
            </a:gs>
            <a:gs pos="50000">
              <a:srgbClr val="F7D9D9">
                <a:shade val="67500"/>
                <a:satMod val="115000"/>
              </a:srgbClr>
            </a:gs>
            <a:gs pos="100000">
              <a:srgbClr val="F7D9D9">
                <a:shade val="100000"/>
                <a:satMod val="115000"/>
              </a:srgbClr>
            </a:gs>
          </a:gsLst>
          <a:lin ang="16200000" scaled="1"/>
          <a:tileRect/>
        </a:gra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solidFill>
                <a:schemeClr val="tx1"/>
              </a:solidFill>
            </a:rPr>
            <a:t>Analysis</a:t>
          </a:r>
          <a:endParaRPr lang="en-US" sz="3200" kern="1200" dirty="0">
            <a:solidFill>
              <a:schemeClr val="tx1"/>
            </a:solidFill>
          </a:endParaRPr>
        </a:p>
      </dsp:txBody>
      <dsp:txXfrm>
        <a:off x="3374825" y="3661077"/>
        <a:ext cx="3893034" cy="1643657"/>
      </dsp:txXfrm>
    </dsp:sp>
    <dsp:sp modelId="{7BD778E4-06C9-4687-B7EF-1610912E13D2}">
      <dsp:nvSpPr>
        <dsp:cNvPr id="0" name=""/>
        <dsp:cNvSpPr/>
      </dsp:nvSpPr>
      <dsp:spPr>
        <a:xfrm>
          <a:off x="4473295" y="1254755"/>
          <a:ext cx="1029431" cy="1029431"/>
        </a:xfrm>
        <a:prstGeom prst="downArrow">
          <a:avLst>
            <a:gd name="adj1" fmla="val 55000"/>
            <a:gd name="adj2" fmla="val 45000"/>
          </a:avLst>
        </a:prstGeom>
        <a:solidFill>
          <a:schemeClr val="accent1">
            <a:alpha val="9000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4704917" y="1254755"/>
        <a:ext cx="566187" cy="774647"/>
      </dsp:txXfrm>
    </dsp:sp>
    <dsp:sp modelId="{3CAB4205-596C-43D2-B493-5A25C8859EA2}">
      <dsp:nvSpPr>
        <dsp:cNvPr id="0" name=""/>
        <dsp:cNvSpPr/>
      </dsp:nvSpPr>
      <dsp:spPr>
        <a:xfrm>
          <a:off x="5744459" y="3073519"/>
          <a:ext cx="1029431" cy="1029431"/>
        </a:xfrm>
        <a:prstGeom prst="downArrow">
          <a:avLst>
            <a:gd name="adj1" fmla="val 55000"/>
            <a:gd name="adj2" fmla="val 45000"/>
          </a:avLst>
        </a:prstGeom>
        <a:solidFill>
          <a:schemeClr val="accent1">
            <a:alpha val="9000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5976081" y="3073519"/>
        <a:ext cx="566187" cy="774647"/>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D0E01-99F8-478C-B047-8919AFBB0395}" type="datetimeFigureOut">
              <a:rPr lang="en-US" smtClean="0"/>
              <a:t>6/2/18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21EA46-B10B-48D5-BF8C-6C1FB35216D0}" type="slidenum">
              <a:rPr lang="en-US" smtClean="0"/>
              <a:t>‹#›</a:t>
            </a:fld>
            <a:endParaRPr lang="en-US"/>
          </a:p>
        </p:txBody>
      </p:sp>
    </p:spTree>
    <p:extLst>
      <p:ext uri="{BB962C8B-B14F-4D97-AF65-F5344CB8AC3E}">
        <p14:creationId xmlns:p14="http://schemas.microsoft.com/office/powerpoint/2010/main" val="1375503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time here has been primarily concentrated on contributing to our NASA-funded research in Myanmar</a:t>
            </a:r>
          </a:p>
          <a:p>
            <a:r>
              <a:rPr lang="en-US" baseline="0" dirty="0" smtClean="0"/>
              <a:t/>
            </a:r>
            <a:br>
              <a:rPr lang="en-US" baseline="0" dirty="0" smtClean="0"/>
            </a:br>
            <a:r>
              <a:rPr lang="en-US" baseline="0" dirty="0" smtClean="0"/>
              <a:t>SCBI has been working in Myanmar for 30+ years</a:t>
            </a:r>
          </a:p>
          <a:p>
            <a:pPr marL="171450" indent="-171450">
              <a:buFontTx/>
              <a:buChar char="-"/>
            </a:pPr>
            <a:r>
              <a:rPr lang="en-US" baseline="0" dirty="0" smtClean="0"/>
              <a:t>Touches upon many of the strengths and tools that the lab possesses</a:t>
            </a:r>
          </a:p>
          <a:p>
            <a:pPr marL="171450" indent="-171450">
              <a:buFontTx/>
              <a:buChar char="-"/>
            </a:pPr>
            <a:endParaRPr lang="en-US" baseline="0" dirty="0" smtClean="0"/>
          </a:p>
          <a:p>
            <a:pPr marL="171450" indent="-171450">
              <a:buFontTx/>
              <a:buChar char="-"/>
            </a:pPr>
            <a:r>
              <a:rPr lang="en-US" baseline="0" dirty="0" smtClean="0"/>
              <a:t>I’ll start with background on the country</a:t>
            </a:r>
          </a:p>
          <a:p>
            <a:pPr marL="171450" indent="-171450">
              <a:buFontTx/>
              <a:buChar char="-"/>
            </a:pPr>
            <a:r>
              <a:rPr lang="en-US" baseline="0" dirty="0" smtClean="0"/>
              <a:t>Then overview of the project</a:t>
            </a:r>
          </a:p>
          <a:p>
            <a:pPr marL="171450" indent="-171450">
              <a:buFontTx/>
              <a:buChar char="-"/>
            </a:pPr>
            <a:r>
              <a:rPr lang="en-US" baseline="0" dirty="0" smtClean="0"/>
              <a:t>Narrow in upon my role in this ongoing research</a:t>
            </a:r>
            <a:endParaRPr lang="en-US" dirty="0"/>
          </a:p>
        </p:txBody>
      </p:sp>
      <p:sp>
        <p:nvSpPr>
          <p:cNvPr id="4" name="Slide Number Placeholder 3"/>
          <p:cNvSpPr>
            <a:spLocks noGrp="1"/>
          </p:cNvSpPr>
          <p:nvPr>
            <p:ph type="sldNum" sz="quarter" idx="10"/>
          </p:nvPr>
        </p:nvSpPr>
        <p:spPr/>
        <p:txBody>
          <a:bodyPr/>
          <a:lstStyle/>
          <a:p>
            <a:fld id="{CC21EA46-B10B-48D5-BF8C-6C1FB35216D0}" type="slidenum">
              <a:rPr lang="en-US" smtClean="0"/>
              <a:t>1</a:t>
            </a:fld>
            <a:endParaRPr lang="en-US"/>
          </a:p>
        </p:txBody>
      </p:sp>
    </p:spTree>
    <p:extLst>
      <p:ext uri="{BB962C8B-B14F-4D97-AF65-F5344CB8AC3E}">
        <p14:creationId xmlns:p14="http://schemas.microsoft.com/office/powerpoint/2010/main" val="2266995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stratification of forest loss: heterogeneous</a:t>
            </a:r>
            <a:r>
              <a:rPr lang="en-US" baseline="0" dirty="0" smtClean="0"/>
              <a:t> distribution</a:t>
            </a:r>
            <a:endParaRPr lang="en-US" dirty="0"/>
          </a:p>
        </p:txBody>
      </p:sp>
      <p:sp>
        <p:nvSpPr>
          <p:cNvPr id="4" name="Slide Number Placeholder 3"/>
          <p:cNvSpPr>
            <a:spLocks noGrp="1"/>
          </p:cNvSpPr>
          <p:nvPr>
            <p:ph type="sldNum" sz="quarter" idx="10"/>
          </p:nvPr>
        </p:nvSpPr>
        <p:spPr/>
        <p:txBody>
          <a:bodyPr/>
          <a:lstStyle/>
          <a:p>
            <a:fld id="{CC21EA46-B10B-48D5-BF8C-6C1FB35216D0}" type="slidenum">
              <a:rPr lang="en-US" smtClean="0"/>
              <a:t>10</a:t>
            </a:fld>
            <a:endParaRPr lang="en-US"/>
          </a:p>
        </p:txBody>
      </p:sp>
    </p:spTree>
    <p:extLst>
      <p:ext uri="{BB962C8B-B14F-4D97-AF65-F5344CB8AC3E}">
        <p14:creationId xmlns:p14="http://schemas.microsoft.com/office/powerpoint/2010/main" val="546294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Line</a:t>
            </a:r>
            <a:r>
              <a:rPr lang="en-US" baseline="0" dirty="0" smtClean="0"/>
              <a:t> corresponds to new governmental regime</a:t>
            </a:r>
          </a:p>
          <a:p>
            <a:endParaRPr lang="en-US" baseline="0" dirty="0" smtClean="0"/>
          </a:p>
          <a:p>
            <a:r>
              <a:rPr lang="en-US" dirty="0" smtClean="0"/>
              <a:t>Corresponds with when</a:t>
            </a:r>
            <a:r>
              <a:rPr lang="en-US" baseline="0" dirty="0" smtClean="0"/>
              <a:t> </a:t>
            </a:r>
            <a:r>
              <a:rPr lang="en-US" dirty="0" smtClean="0"/>
              <a:t>President U Thein Sein took office in March 2011</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Sharp increase in forest loss in 2013 </a:t>
            </a:r>
          </a:p>
          <a:p>
            <a:endParaRPr lang="en-US" baseline="0" dirty="0" smtClean="0"/>
          </a:p>
        </p:txBody>
      </p:sp>
      <p:sp>
        <p:nvSpPr>
          <p:cNvPr id="4" name="Slide Number Placeholder 3"/>
          <p:cNvSpPr>
            <a:spLocks noGrp="1"/>
          </p:cNvSpPr>
          <p:nvPr>
            <p:ph type="sldNum" sz="quarter" idx="10"/>
          </p:nvPr>
        </p:nvSpPr>
        <p:spPr/>
        <p:txBody>
          <a:bodyPr/>
          <a:lstStyle/>
          <a:p>
            <a:fld id="{CC21EA46-B10B-48D5-BF8C-6C1FB35216D0}" type="slidenum">
              <a:rPr lang="en-US" smtClean="0"/>
              <a:t>11</a:t>
            </a:fld>
            <a:endParaRPr lang="en-US"/>
          </a:p>
        </p:txBody>
      </p:sp>
    </p:spTree>
    <p:extLst>
      <p:ext uri="{BB962C8B-B14F-4D97-AF65-F5344CB8AC3E}">
        <p14:creationId xmlns:p14="http://schemas.microsoft.com/office/powerpoint/2010/main" val="3886842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Sharp increase in 2013</a:t>
            </a:r>
          </a:p>
          <a:p>
            <a:endParaRPr lang="en-US" dirty="0" smtClean="0"/>
          </a:p>
        </p:txBody>
      </p:sp>
      <p:sp>
        <p:nvSpPr>
          <p:cNvPr id="4" name="Slide Number Placeholder 3"/>
          <p:cNvSpPr>
            <a:spLocks noGrp="1"/>
          </p:cNvSpPr>
          <p:nvPr>
            <p:ph type="sldNum" sz="quarter" idx="10"/>
          </p:nvPr>
        </p:nvSpPr>
        <p:spPr/>
        <p:txBody>
          <a:bodyPr/>
          <a:lstStyle/>
          <a:p>
            <a:fld id="{CC21EA46-B10B-48D5-BF8C-6C1FB35216D0}" type="slidenum">
              <a:rPr lang="en-US" smtClean="0"/>
              <a:t>12</a:t>
            </a:fld>
            <a:endParaRPr lang="en-US"/>
          </a:p>
        </p:txBody>
      </p:sp>
    </p:spTree>
    <p:extLst>
      <p:ext uri="{BB962C8B-B14F-4D97-AF65-F5344CB8AC3E}">
        <p14:creationId xmlns:p14="http://schemas.microsoft.com/office/powerpoint/2010/main" val="6525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Increase in deforestation concentrated in select townships</a:t>
            </a:r>
          </a:p>
          <a:p>
            <a:endParaRPr lang="en-US" dirty="0" smtClean="0"/>
          </a:p>
          <a:p>
            <a:endParaRPr lang="en-US" dirty="0" smtClean="0"/>
          </a:p>
          <a:p>
            <a:r>
              <a:rPr lang="en-US" dirty="0" smtClean="0"/>
              <a:t>When</a:t>
            </a:r>
            <a:r>
              <a:rPr lang="en-US" baseline="0" dirty="0" smtClean="0"/>
              <a:t> distributional outliers are removed:</a:t>
            </a:r>
          </a:p>
          <a:p>
            <a:r>
              <a:rPr lang="en-US" baseline="0" dirty="0" smtClean="0"/>
              <a:t>*outliers calculated by statistical definition: greater then 1.5 * the IQR</a:t>
            </a:r>
            <a:endParaRPr lang="en-US" dirty="0"/>
          </a:p>
        </p:txBody>
      </p:sp>
      <p:sp>
        <p:nvSpPr>
          <p:cNvPr id="4" name="Slide Number Placeholder 3"/>
          <p:cNvSpPr>
            <a:spLocks noGrp="1"/>
          </p:cNvSpPr>
          <p:nvPr>
            <p:ph type="sldNum" sz="quarter" idx="10"/>
          </p:nvPr>
        </p:nvSpPr>
        <p:spPr/>
        <p:txBody>
          <a:bodyPr/>
          <a:lstStyle/>
          <a:p>
            <a:fld id="{CC21EA46-B10B-48D5-BF8C-6C1FB35216D0}" type="slidenum">
              <a:rPr lang="en-US" smtClean="0"/>
              <a:t>13</a:t>
            </a:fld>
            <a:endParaRPr lang="en-US"/>
          </a:p>
        </p:txBody>
      </p:sp>
    </p:spTree>
    <p:extLst>
      <p:ext uri="{BB962C8B-B14F-4D97-AF65-F5344CB8AC3E}">
        <p14:creationId xmlns:p14="http://schemas.microsoft.com/office/powerpoint/2010/main" val="1104669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a:t>
            </a:r>
            <a:r>
              <a:rPr lang="en-US" baseline="0" dirty="0" smtClean="0"/>
              <a:t> of High-loss towns to neighboring townships</a:t>
            </a:r>
          </a:p>
          <a:p>
            <a:endParaRPr lang="en-US" baseline="0" dirty="0" smtClean="0"/>
          </a:p>
          <a:p>
            <a:r>
              <a:rPr lang="en-US" baseline="0" dirty="0" smtClean="0"/>
              <a:t>(Apologies for the tiny axes, and non-existent bars….but these are standardized axes</a:t>
            </a:r>
          </a:p>
          <a:p>
            <a:endParaRPr lang="en-US" baseline="0" dirty="0" smtClean="0"/>
          </a:p>
          <a:p>
            <a:pPr marL="171450" indent="-171450">
              <a:buFontTx/>
              <a:buChar char="-"/>
            </a:pPr>
            <a:r>
              <a:rPr lang="en-US" baseline="0" dirty="0" smtClean="0"/>
              <a:t>45% and 100% forest loss</a:t>
            </a:r>
          </a:p>
          <a:p>
            <a:pPr marL="171450" indent="-171450">
              <a:buFontTx/>
              <a:buChar char="-"/>
            </a:pPr>
            <a:r>
              <a:rPr lang="en-US" baseline="0" dirty="0" smtClean="0"/>
              <a:t>So yes, did not include regrowth in quantifications</a:t>
            </a:r>
          </a:p>
          <a:p>
            <a:pPr marL="171450" indent="-171450">
              <a:buFontTx/>
              <a:buChar char="-"/>
            </a:pPr>
            <a:endParaRPr lang="en-US" baseline="0" dirty="0" smtClean="0"/>
          </a:p>
          <a:p>
            <a:r>
              <a:rPr lang="en-US" dirty="0" smtClean="0"/>
              <a:t>clearing of forests to make way for the expansion of commercial agricultural fields is increasingly the leading driver of deforestation, </a:t>
            </a:r>
          </a:p>
          <a:p>
            <a:pPr marL="171450" indent="-171450">
              <a:buFontTx/>
              <a:buChar char="-"/>
            </a:pPr>
            <a:r>
              <a:rPr lang="en-US" dirty="0" smtClean="0"/>
              <a:t>alongside legal and illegal logging, and the clearance of forest areas to make way for infrastructure projects such as roads and hydropower dams</a:t>
            </a:r>
          </a:p>
          <a:p>
            <a:pPr marL="0" indent="0">
              <a:buFontTx/>
              <a:buNone/>
            </a:pPr>
            <a:r>
              <a:rPr lang="en-US" dirty="0" smtClean="0"/>
              <a:t>	(</a:t>
            </a:r>
            <a:r>
              <a:rPr lang="en-US" sz="1200" b="0" i="0" u="none" strike="noStrike" kern="1200" baseline="0" dirty="0" smtClean="0">
                <a:solidFill>
                  <a:schemeClr val="tx1"/>
                </a:solidFill>
                <a:latin typeface="+mn-lt"/>
                <a:ea typeface="+mn-ea"/>
                <a:cs typeface="+mn-cs"/>
              </a:rPr>
              <a:t>Woods, K. 2015. Commercial Agriculture Expansion in Myanmar: Links to Deforestation, Conversion Timber, and Land Conflicts.)</a:t>
            </a:r>
            <a:endParaRPr lang="en-US"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CC21EA46-B10B-48D5-BF8C-6C1FB35216D0}" type="slidenum">
              <a:rPr lang="en-US" smtClean="0"/>
              <a:t>14</a:t>
            </a:fld>
            <a:endParaRPr lang="en-US"/>
          </a:p>
        </p:txBody>
      </p:sp>
    </p:spTree>
    <p:extLst>
      <p:ext uri="{BB962C8B-B14F-4D97-AF65-F5344CB8AC3E}">
        <p14:creationId xmlns:p14="http://schemas.microsoft.com/office/powerpoint/2010/main" val="1011002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Therefore, when spatial and temporal components are combined,</a:t>
            </a:r>
            <a:r>
              <a:rPr lang="en-US" baseline="0" dirty="0" smtClean="0"/>
              <a:t> we have a broader picture of deforestation dynamics in Myanmar</a:t>
            </a:r>
          </a:p>
          <a:p>
            <a:endParaRPr lang="en-US" baseline="0" dirty="0" smtClean="0"/>
          </a:p>
          <a:p>
            <a:r>
              <a:rPr lang="en-US" baseline="0" dirty="0" smtClean="0"/>
              <a:t>Quick visualization of both spatial and temporal dimensions of forest loss</a:t>
            </a:r>
          </a:p>
          <a:p>
            <a:endParaRPr lang="en-US" baseline="0" dirty="0" smtClean="0"/>
          </a:p>
          <a:p>
            <a:r>
              <a:rPr lang="en-US" baseline="0" dirty="0" smtClean="0"/>
              <a:t>Data = annual forest loss in each township</a:t>
            </a:r>
          </a:p>
          <a:p>
            <a:r>
              <a:rPr lang="en-US" baseline="0" dirty="0" smtClean="0"/>
              <a:t>Legend: include labels of percentiles</a:t>
            </a:r>
          </a:p>
          <a:p>
            <a:endParaRPr lang="en-US" dirty="0" smtClean="0"/>
          </a:p>
          <a:p>
            <a:r>
              <a:rPr lang="en-US" dirty="0" smtClean="0"/>
              <a:t>Displayed</a:t>
            </a:r>
            <a:r>
              <a:rPr lang="en-US" baseline="0" dirty="0" smtClean="0"/>
              <a:t> data is % of forest cover in year 2000 lost</a:t>
            </a:r>
            <a:endParaRPr lang="en-US" dirty="0" smtClean="0"/>
          </a:p>
          <a:p>
            <a:r>
              <a:rPr lang="en-US" dirty="0" smtClean="0"/>
              <a:t>Breaks</a:t>
            </a:r>
            <a:r>
              <a:rPr lang="en-US" baseline="0" dirty="0" smtClean="0"/>
              <a:t> at 10</a:t>
            </a:r>
            <a:r>
              <a:rPr lang="en-US" baseline="30000" dirty="0" smtClean="0"/>
              <a:t>th</a:t>
            </a:r>
            <a:r>
              <a:rPr lang="en-US" baseline="0" dirty="0" smtClean="0"/>
              <a:t>, 30</a:t>
            </a:r>
            <a:r>
              <a:rPr lang="en-US" baseline="30000" dirty="0" smtClean="0"/>
              <a:t>th</a:t>
            </a:r>
            <a:r>
              <a:rPr lang="en-US" baseline="0" dirty="0" smtClean="0"/>
              <a:t>, 70</a:t>
            </a:r>
            <a:r>
              <a:rPr lang="en-US" baseline="30000" dirty="0" smtClean="0"/>
              <a:t>th</a:t>
            </a:r>
            <a:r>
              <a:rPr lang="en-US" baseline="0" dirty="0" smtClean="0"/>
              <a:t>, 90</a:t>
            </a:r>
            <a:r>
              <a:rPr lang="en-US" baseline="30000" dirty="0" smtClean="0"/>
              <a:t>th</a:t>
            </a:r>
            <a:r>
              <a:rPr lang="en-US" baseline="0" dirty="0" smtClean="0"/>
              <a:t> percentiles of data</a:t>
            </a:r>
            <a:endParaRPr lang="en-US" dirty="0" smtClean="0"/>
          </a:p>
        </p:txBody>
      </p:sp>
      <p:sp>
        <p:nvSpPr>
          <p:cNvPr id="4" name="Slide Number Placeholder 3"/>
          <p:cNvSpPr>
            <a:spLocks noGrp="1"/>
          </p:cNvSpPr>
          <p:nvPr>
            <p:ph type="sldNum" sz="quarter" idx="10"/>
          </p:nvPr>
        </p:nvSpPr>
        <p:spPr/>
        <p:txBody>
          <a:bodyPr/>
          <a:lstStyle/>
          <a:p>
            <a:fld id="{CC21EA46-B10B-48D5-BF8C-6C1FB35216D0}" type="slidenum">
              <a:rPr lang="en-US" smtClean="0"/>
              <a:t>15</a:t>
            </a:fld>
            <a:endParaRPr lang="en-US"/>
          </a:p>
        </p:txBody>
      </p:sp>
    </p:spTree>
    <p:extLst>
      <p:ext uri="{BB962C8B-B14F-4D97-AF65-F5344CB8AC3E}">
        <p14:creationId xmlns:p14="http://schemas.microsoft.com/office/powerpoint/2010/main" val="1986687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Didn’t get a chance</a:t>
            </a:r>
            <a:r>
              <a:rPr lang="en-US" baseline="0" dirty="0" smtClean="0"/>
              <a:t> to peel back fragmentation results much</a:t>
            </a:r>
            <a:endParaRPr lang="en-US" dirty="0" smtClean="0"/>
          </a:p>
          <a:p>
            <a:endParaRPr lang="en-US" dirty="0" smtClean="0"/>
          </a:p>
          <a:p>
            <a:r>
              <a:rPr lang="en-US" dirty="0" smtClean="0"/>
              <a:t>Forest loss is a metric that is easy to wrap one’s head</a:t>
            </a:r>
            <a:r>
              <a:rPr lang="en-US" baseline="0" dirty="0" smtClean="0"/>
              <a:t> around…but fragmentation is, in many ways, more biologically and ecologically significant</a:t>
            </a:r>
          </a:p>
          <a:p>
            <a:endParaRPr lang="en-US" baseline="0" dirty="0" smtClean="0"/>
          </a:p>
          <a:p>
            <a:pPr marL="171450" indent="-171450">
              <a:buFontTx/>
              <a:buChar char="-"/>
            </a:pPr>
            <a:r>
              <a:rPr lang="en-US" baseline="0" dirty="0" smtClean="0"/>
              <a:t>Habitat connectivity: megafauna SOI’s necessitate large connected forests</a:t>
            </a:r>
          </a:p>
          <a:p>
            <a:pPr marL="171450" indent="-171450">
              <a:buFontTx/>
              <a:buChar char="-"/>
            </a:pPr>
            <a:endParaRPr lang="en-US" baseline="0" dirty="0" smtClean="0"/>
          </a:p>
          <a:p>
            <a:pPr marL="0" indent="0">
              <a:buFontTx/>
              <a:buNone/>
            </a:pPr>
            <a:r>
              <a:rPr lang="en-US" baseline="0" dirty="0" smtClean="0"/>
              <a:t>Socioeconomic contributions to fragmentation, how frag can enlighten methods of deforestation</a:t>
            </a:r>
          </a:p>
          <a:p>
            <a:pPr marL="171450" indent="-171450">
              <a:buFontTx/>
              <a:buChar char="-"/>
            </a:pPr>
            <a:r>
              <a:rPr lang="en-US" baseline="0" dirty="0" smtClean="0"/>
              <a:t>Scale of deforestation: is forest loss occurring on a small scale (family farms), or commercial?</a:t>
            </a:r>
          </a:p>
          <a:p>
            <a:pPr marL="171450" indent="-171450">
              <a:buFontTx/>
              <a:buChar char="-"/>
            </a:pPr>
            <a:r>
              <a:rPr lang="en-US" baseline="0" dirty="0" smtClean="0"/>
              <a:t>Methods of forest loss: patchy and stratified, or large patches of deforestation?</a:t>
            </a:r>
            <a:endParaRPr lang="en-US" dirty="0" smtClean="0"/>
          </a:p>
          <a:p>
            <a:endParaRPr lang="en-US" dirty="0"/>
          </a:p>
        </p:txBody>
      </p:sp>
      <p:sp>
        <p:nvSpPr>
          <p:cNvPr id="4" name="Slide Number Placeholder 3"/>
          <p:cNvSpPr>
            <a:spLocks noGrp="1"/>
          </p:cNvSpPr>
          <p:nvPr>
            <p:ph type="sldNum" sz="quarter" idx="10"/>
          </p:nvPr>
        </p:nvSpPr>
        <p:spPr/>
        <p:txBody>
          <a:bodyPr/>
          <a:lstStyle/>
          <a:p>
            <a:fld id="{CC21EA46-B10B-48D5-BF8C-6C1FB35216D0}" type="slidenum">
              <a:rPr lang="en-US" smtClean="0"/>
              <a:t>16</a:t>
            </a:fld>
            <a:endParaRPr lang="en-US"/>
          </a:p>
        </p:txBody>
      </p:sp>
    </p:spTree>
    <p:extLst>
      <p:ext uri="{BB962C8B-B14F-4D97-AF65-F5344CB8AC3E}">
        <p14:creationId xmlns:p14="http://schemas.microsoft.com/office/powerpoint/2010/main" val="2480848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Didn’t get a chance</a:t>
            </a:r>
            <a:r>
              <a:rPr lang="en-US" baseline="0" dirty="0" smtClean="0"/>
              <a:t> to peel back fragmentation results much</a:t>
            </a:r>
            <a:endParaRPr lang="en-US" dirty="0" smtClean="0"/>
          </a:p>
          <a:p>
            <a:endParaRPr lang="en-US" dirty="0" smtClean="0"/>
          </a:p>
          <a:p>
            <a:r>
              <a:rPr lang="en-US" dirty="0" smtClean="0"/>
              <a:t>Forest loss is a metric that is easy to wrap one’s head</a:t>
            </a:r>
            <a:r>
              <a:rPr lang="en-US" baseline="0" dirty="0" smtClean="0"/>
              <a:t> around…but fragmentation is, in many ways, more biologically and ecologically significant</a:t>
            </a:r>
          </a:p>
          <a:p>
            <a:endParaRPr lang="en-US" baseline="0" dirty="0" smtClean="0"/>
          </a:p>
          <a:p>
            <a:pPr marL="171450" indent="-171450">
              <a:buFontTx/>
              <a:buChar char="-"/>
            </a:pPr>
            <a:r>
              <a:rPr lang="en-US" baseline="0" dirty="0" smtClean="0"/>
              <a:t>Habitat connectivity: megafauna SOI’s necessitate large connected forests</a:t>
            </a:r>
          </a:p>
          <a:p>
            <a:pPr marL="171450" indent="-171450">
              <a:buFontTx/>
              <a:buChar char="-"/>
            </a:pPr>
            <a:endParaRPr lang="en-US" baseline="0" dirty="0" smtClean="0"/>
          </a:p>
          <a:p>
            <a:pPr marL="0" indent="0">
              <a:buFontTx/>
              <a:buNone/>
            </a:pPr>
            <a:r>
              <a:rPr lang="en-US" baseline="0" dirty="0" smtClean="0"/>
              <a:t>Socioeconomic contributions to fragmentation, how frag can enlighten methods of deforestation</a:t>
            </a:r>
          </a:p>
          <a:p>
            <a:pPr marL="171450" indent="-171450">
              <a:buFontTx/>
              <a:buChar char="-"/>
            </a:pPr>
            <a:r>
              <a:rPr lang="en-US" baseline="0" dirty="0" smtClean="0"/>
              <a:t>Scale of deforestation: is forest loss occurring on a small scale (family farms), or commercial?</a:t>
            </a:r>
          </a:p>
          <a:p>
            <a:pPr marL="171450" indent="-171450">
              <a:buFontTx/>
              <a:buChar char="-"/>
            </a:pPr>
            <a:r>
              <a:rPr lang="en-US" baseline="0" dirty="0" smtClean="0"/>
              <a:t>Methods of forest loss: patchy and stratified, or large patches of deforestation?</a:t>
            </a:r>
            <a:endParaRPr lang="en-US" dirty="0" smtClean="0"/>
          </a:p>
        </p:txBody>
      </p:sp>
      <p:sp>
        <p:nvSpPr>
          <p:cNvPr id="4" name="Slide Number Placeholder 3"/>
          <p:cNvSpPr>
            <a:spLocks noGrp="1"/>
          </p:cNvSpPr>
          <p:nvPr>
            <p:ph type="sldNum" sz="quarter" idx="10"/>
          </p:nvPr>
        </p:nvSpPr>
        <p:spPr/>
        <p:txBody>
          <a:bodyPr/>
          <a:lstStyle/>
          <a:p>
            <a:fld id="{CC21EA46-B10B-48D5-BF8C-6C1FB35216D0}" type="slidenum">
              <a:rPr lang="en-US" smtClean="0"/>
              <a:t>17</a:t>
            </a:fld>
            <a:endParaRPr lang="en-US"/>
          </a:p>
        </p:txBody>
      </p:sp>
    </p:spTree>
    <p:extLst>
      <p:ext uri="{BB962C8B-B14F-4D97-AF65-F5344CB8AC3E}">
        <p14:creationId xmlns:p14="http://schemas.microsoft.com/office/powerpoint/2010/main" val="4081914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Further</a:t>
            </a:r>
            <a:r>
              <a:rPr lang="en-US" b="1" baseline="0" dirty="0" smtClean="0"/>
              <a:t> Work:</a:t>
            </a:r>
          </a:p>
          <a:p>
            <a:endParaRPr lang="en-US" b="1"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Drivers: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Commercial agriculture: </a:t>
            </a:r>
            <a:r>
              <a:rPr lang="en-US" dirty="0" smtClean="0"/>
              <a:t>rubber, palm oil, teak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smtClean="0"/>
          </a:p>
          <a:p>
            <a:r>
              <a:rPr lang="en-US" dirty="0" smtClean="0"/>
              <a:t>Like</a:t>
            </a:r>
            <a:r>
              <a:rPr lang="en-US" baseline="0" dirty="0" smtClean="0"/>
              <a:t> almost all research, we end with more questions than when we started</a:t>
            </a:r>
          </a:p>
          <a:p>
            <a:endParaRPr lang="en-US" baseline="0" dirty="0" smtClean="0"/>
          </a:p>
          <a:p>
            <a:r>
              <a:rPr lang="en-US" baseline="0" dirty="0" smtClean="0"/>
              <a:t>I would be interested in having these concepts explored:</a:t>
            </a:r>
          </a:p>
          <a:p>
            <a:pPr marL="171450" indent="-171450">
              <a:buFontTx/>
              <a:buChar char="-"/>
            </a:pPr>
            <a:r>
              <a:rPr lang="en-US" baseline="0" dirty="0" smtClean="0"/>
              <a:t>Proximity to roads, facilitates large-scale agriculture and external investment</a:t>
            </a:r>
          </a:p>
          <a:p>
            <a:pPr marL="171450" indent="-171450">
              <a:buFontTx/>
              <a:buChar char="-"/>
            </a:pPr>
            <a:r>
              <a:rPr lang="en-US" baseline="0" dirty="0" smtClean="0"/>
              <a:t>Federal involvement</a:t>
            </a:r>
          </a:p>
          <a:p>
            <a:pPr marL="171450" indent="-171450">
              <a:buFontTx/>
              <a:buChar char="-"/>
            </a:pPr>
            <a:r>
              <a:rPr lang="en-US" baseline="0" dirty="0" smtClean="0"/>
              <a:t>Extent of poaching</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smtClean="0"/>
          </a:p>
          <a:p>
            <a:endParaRPr lang="en-US" dirty="0" smtClean="0"/>
          </a:p>
          <a:p>
            <a:r>
              <a:rPr lang="en-US" dirty="0" smtClean="0"/>
              <a:t>Interviews:</a:t>
            </a:r>
            <a:r>
              <a:rPr lang="en-US" baseline="0" dirty="0" smtClean="0"/>
              <a:t> understand underlying drivers of deforestation on local level</a:t>
            </a:r>
          </a:p>
          <a:p>
            <a:pPr marL="171450" indent="-171450">
              <a:buFontTx/>
              <a:buChar char="-"/>
            </a:pPr>
            <a:r>
              <a:rPr lang="en-US" baseline="0" dirty="0" smtClean="0"/>
              <a:t>Consistent forest loss after 2010</a:t>
            </a:r>
          </a:p>
          <a:p>
            <a:pPr marL="171450" indent="-171450">
              <a:buFontTx/>
              <a:buChar char="-"/>
            </a:pPr>
            <a:r>
              <a:rPr lang="en-US" baseline="0" dirty="0" smtClean="0"/>
              <a:t>Surprising that Kachin (near Chinese border) has low forest loss</a:t>
            </a:r>
          </a:p>
          <a:p>
            <a:pPr marL="171450" indent="-171450">
              <a:buFontTx/>
              <a:buChar char="-"/>
            </a:pPr>
            <a:r>
              <a:rPr lang="en-US" baseline="0" dirty="0" smtClean="0"/>
              <a:t>A handful of dynamic township figures</a:t>
            </a:r>
          </a:p>
          <a:p>
            <a:endParaRPr lang="en-US" baseline="0" dirty="0" smtClean="0"/>
          </a:p>
          <a:p>
            <a:r>
              <a:rPr lang="en-US" baseline="0" dirty="0" smtClean="0"/>
              <a:t>Poaching: like forest loss, is spatially heterogeneous/stratified. What regions or townships in Myanmar are most under threat?</a:t>
            </a:r>
          </a:p>
          <a:p>
            <a:pPr marL="171450" indent="-171450">
              <a:buFontTx/>
              <a:buChar char="-"/>
            </a:pPr>
            <a:r>
              <a:rPr lang="en-US" baseline="0" dirty="0" smtClean="0"/>
              <a:t>Interviews in highly forested </a:t>
            </a:r>
            <a:r>
              <a:rPr lang="en-US" baseline="0" dirty="0" err="1" smtClean="0"/>
              <a:t>tonwships</a:t>
            </a:r>
            <a:r>
              <a:rPr lang="en-US" baseline="0" dirty="0" smtClean="0"/>
              <a:t>, country-wide</a:t>
            </a:r>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CC21EA46-B10B-48D5-BF8C-6C1FB35216D0}" type="slidenum">
              <a:rPr lang="en-US" smtClean="0"/>
              <a:t>18</a:t>
            </a:fld>
            <a:endParaRPr lang="en-US"/>
          </a:p>
        </p:txBody>
      </p:sp>
    </p:spTree>
    <p:extLst>
      <p:ext uri="{BB962C8B-B14F-4D97-AF65-F5344CB8AC3E}">
        <p14:creationId xmlns:p14="http://schemas.microsoft.com/office/powerpoint/2010/main" val="4135225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Qiongyu and Sumalika….</a:t>
            </a:r>
          </a:p>
          <a:p>
            <a:endParaRPr lang="en-US" dirty="0" smtClean="0"/>
          </a:p>
          <a:p>
            <a:r>
              <a:rPr lang="en-US" dirty="0" smtClean="0"/>
              <a:t>Interns and post-docs: Audrey’s coding </a:t>
            </a:r>
            <a:r>
              <a:rPr lang="en-US" dirty="0" err="1" smtClean="0"/>
              <a:t>prowes</a:t>
            </a:r>
            <a:r>
              <a:rPr lang="en-US" dirty="0" smtClean="0"/>
              <a:t>….</a:t>
            </a:r>
          </a:p>
          <a:p>
            <a:endParaRPr lang="en-US" dirty="0" smtClean="0"/>
          </a:p>
          <a:p>
            <a:r>
              <a:rPr lang="en-US" dirty="0" smtClean="0"/>
              <a:t>This</a:t>
            </a:r>
            <a:r>
              <a:rPr lang="en-US" baseline="0" dirty="0" smtClean="0"/>
              <a:t> lab and campus facilitates </a:t>
            </a:r>
            <a:r>
              <a:rPr lang="en-US" baseline="0" dirty="0" err="1" smtClean="0"/>
              <a:t>collabs</a:t>
            </a:r>
            <a:r>
              <a:rPr lang="en-US" baseline="0" dirty="0" smtClean="0"/>
              <a:t> and interactions….nice environment for interns….</a:t>
            </a:r>
            <a:endParaRPr lang="en-US" dirty="0"/>
          </a:p>
        </p:txBody>
      </p:sp>
      <p:sp>
        <p:nvSpPr>
          <p:cNvPr id="4" name="Slide Number Placeholder 3"/>
          <p:cNvSpPr>
            <a:spLocks noGrp="1"/>
          </p:cNvSpPr>
          <p:nvPr>
            <p:ph type="sldNum" sz="quarter" idx="10"/>
          </p:nvPr>
        </p:nvSpPr>
        <p:spPr/>
        <p:txBody>
          <a:bodyPr/>
          <a:lstStyle/>
          <a:p>
            <a:fld id="{CC21EA46-B10B-48D5-BF8C-6C1FB35216D0}" type="slidenum">
              <a:rPr lang="en-US" smtClean="0"/>
              <a:t>19</a:t>
            </a:fld>
            <a:endParaRPr lang="en-US"/>
          </a:p>
        </p:txBody>
      </p:sp>
    </p:spTree>
    <p:extLst>
      <p:ext uri="{BB962C8B-B14F-4D97-AF65-F5344CB8AC3E}">
        <p14:creationId xmlns:p14="http://schemas.microsoft.com/office/powerpoint/2010/main" val="1373570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of Myanmar</a:t>
            </a:r>
          </a:p>
          <a:p>
            <a:pPr marL="171450" indent="-171450">
              <a:buFontTx/>
              <a:buChar char="-"/>
            </a:pPr>
            <a:r>
              <a:rPr lang="en-US" dirty="0" smtClean="0"/>
              <a:t>British colonial rule</a:t>
            </a:r>
          </a:p>
          <a:p>
            <a:pPr marL="171450" indent="-171450">
              <a:buFontTx/>
              <a:buChar char="-"/>
            </a:pPr>
            <a:r>
              <a:rPr lang="en-US" dirty="0" smtClean="0"/>
              <a:t>Unbalanced</a:t>
            </a:r>
            <a:r>
              <a:rPr lang="en-US" baseline="0" dirty="0" smtClean="0"/>
              <a:t> society: concentration of wealth and status</a:t>
            </a:r>
          </a:p>
          <a:p>
            <a:pPr marL="171450" indent="-171450">
              <a:buFontTx/>
              <a:buChar char="-"/>
            </a:pPr>
            <a:endParaRPr lang="en-US" baseline="0" dirty="0" smtClean="0"/>
          </a:p>
          <a:p>
            <a:pPr marL="0" indent="0">
              <a:buFontTx/>
              <a:buNone/>
            </a:pPr>
            <a:r>
              <a:rPr lang="en-US" baseline="0" dirty="0" smtClean="0"/>
              <a:t>Military rule</a:t>
            </a:r>
          </a:p>
          <a:p>
            <a:pPr marL="171450" indent="-171450">
              <a:buFontTx/>
              <a:buChar char="-"/>
            </a:pPr>
            <a:r>
              <a:rPr lang="en-US" dirty="0" smtClean="0"/>
              <a:t>For the</a:t>
            </a:r>
            <a:r>
              <a:rPr lang="en-US" baseline="0" dirty="0" smtClean="0"/>
              <a:t> 2</a:t>
            </a:r>
            <a:r>
              <a:rPr lang="en-US" baseline="30000" dirty="0" smtClean="0"/>
              <a:t>nd</a:t>
            </a:r>
            <a:r>
              <a:rPr lang="en-US" baseline="0" dirty="0" smtClean="0"/>
              <a:t> half of the 20</a:t>
            </a:r>
            <a:r>
              <a:rPr lang="en-US" baseline="30000" dirty="0" smtClean="0"/>
              <a:t>th</a:t>
            </a:r>
            <a:r>
              <a:rPr lang="en-US" baseline="0" dirty="0" smtClean="0"/>
              <a:t> century</a:t>
            </a:r>
          </a:p>
          <a:p>
            <a:pPr marL="0" indent="0">
              <a:buFontTx/>
              <a:buNone/>
            </a:pPr>
            <a:endParaRPr lang="en-US" baseline="0" dirty="0" smtClean="0"/>
          </a:p>
          <a:p>
            <a:pPr marL="0" indent="0">
              <a:buFontTx/>
              <a:buNone/>
            </a:pPr>
            <a:r>
              <a:rPr lang="en-US" baseline="0" dirty="0" smtClean="0"/>
              <a:t>Cultural Strife/Human Rights Crimes</a:t>
            </a:r>
          </a:p>
          <a:p>
            <a:pPr marL="171450" indent="-171450">
              <a:buFontTx/>
              <a:buChar char="-"/>
            </a:pPr>
            <a:r>
              <a:rPr lang="en-US" baseline="0" dirty="0" smtClean="0"/>
              <a:t>Police and military brutality</a:t>
            </a:r>
          </a:p>
          <a:p>
            <a:pPr marL="171450" indent="-171450">
              <a:buFontTx/>
              <a:buChar char="-"/>
            </a:pPr>
            <a:r>
              <a:rPr lang="en-US" baseline="0" dirty="0" smtClean="0"/>
              <a:t>Forced labor</a:t>
            </a:r>
          </a:p>
          <a:p>
            <a:pPr marL="171450" indent="-171450">
              <a:buFontTx/>
              <a:buChar char="-"/>
            </a:pPr>
            <a:r>
              <a:rPr lang="en-US" baseline="0" dirty="0" smtClean="0"/>
              <a:t>Genocide of cultural minority, </a:t>
            </a:r>
            <a:r>
              <a:rPr lang="en-US" baseline="0" dirty="0" err="1" smtClean="0"/>
              <a:t>Rohingya</a:t>
            </a:r>
            <a:endParaRPr lang="en-US" baseline="0" dirty="0" smtClean="0"/>
          </a:p>
          <a:p>
            <a:pPr marL="171450" indent="-171450">
              <a:buFontTx/>
              <a:buChar char="-"/>
            </a:pPr>
            <a:endParaRPr lang="en-US" baseline="0" dirty="0" smtClean="0"/>
          </a:p>
          <a:p>
            <a:pPr marL="0" indent="0">
              <a:buFontTx/>
              <a:buNone/>
            </a:pPr>
            <a:r>
              <a:rPr lang="en-US" baseline="0" dirty="0" smtClean="0"/>
              <a:t>Natural Disasters</a:t>
            </a:r>
          </a:p>
          <a:p>
            <a:pPr marL="0" indent="0">
              <a:buFontTx/>
              <a:buNone/>
            </a:pPr>
            <a:r>
              <a:rPr lang="en-US" baseline="0" dirty="0" smtClean="0"/>
              <a:t>Cyclone </a:t>
            </a:r>
            <a:r>
              <a:rPr lang="en-US" baseline="0" dirty="0" err="1" smtClean="0"/>
              <a:t>Nargis</a:t>
            </a:r>
            <a:r>
              <a:rPr lang="en-US" baseline="0" dirty="0" smtClean="0"/>
              <a:t>: suspected to have killed 130,000, damages $10 billion, 1 million left homeless</a:t>
            </a:r>
          </a:p>
          <a:p>
            <a:pPr marL="0" indent="0">
              <a:buFontTx/>
              <a:buNone/>
            </a:pPr>
            <a:endParaRPr lang="en-US" baseline="0" dirty="0" smtClean="0"/>
          </a:p>
          <a:p>
            <a:pPr marL="0" indent="0">
              <a:buFontTx/>
              <a:buNone/>
            </a:pPr>
            <a:r>
              <a:rPr lang="en-US" baseline="0" dirty="0" smtClean="0"/>
              <a:t>Opposition to Foreign Aid</a:t>
            </a:r>
          </a:p>
          <a:p>
            <a:pPr marL="171450" indent="-171450">
              <a:buFontTx/>
              <a:buChar char="-"/>
            </a:pPr>
            <a:r>
              <a:rPr lang="en-US" baseline="0" dirty="0" smtClean="0"/>
              <a:t>gov’t prevented assistance from large-scale </a:t>
            </a:r>
            <a:r>
              <a:rPr lang="en-US" baseline="0" dirty="0" err="1" smtClean="0"/>
              <a:t>internat’l</a:t>
            </a:r>
            <a:r>
              <a:rPr lang="en-US" baseline="0" dirty="0" smtClean="0"/>
              <a:t> aid after </a:t>
            </a:r>
            <a:r>
              <a:rPr lang="en-US" baseline="0" dirty="0" err="1" smtClean="0"/>
              <a:t>Nargis</a:t>
            </a:r>
            <a:endParaRPr lang="en-US" baseline="0" dirty="0" smtClean="0"/>
          </a:p>
          <a:p>
            <a:pPr marL="171450" indent="-171450">
              <a:buFontTx/>
              <a:buChar char="-"/>
            </a:pPr>
            <a:endParaRPr lang="en-US" baseline="0" dirty="0" smtClean="0"/>
          </a:p>
          <a:p>
            <a:pPr marL="0" indent="0">
              <a:buFontTx/>
              <a:buNone/>
            </a:pPr>
            <a:r>
              <a:rPr lang="en-US" baseline="0" dirty="0" smtClean="0"/>
              <a:t>Failed Democracy</a:t>
            </a:r>
          </a:p>
          <a:p>
            <a:pPr marL="171450" indent="-171450">
              <a:buFontTx/>
              <a:buChar char="-"/>
            </a:pPr>
            <a:r>
              <a:rPr lang="en-US" baseline="0" dirty="0" smtClean="0"/>
              <a:t>Still centralized power, military retains quota of power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Several delayed or otherwise cancelled attempts at forming a democratic constitution</a:t>
            </a:r>
          </a:p>
          <a:p>
            <a:pPr marL="171450" indent="-171450">
              <a:buFontTx/>
              <a:buChar char="-"/>
            </a:pPr>
            <a:r>
              <a:rPr lang="en-US" baseline="0" dirty="0" smtClean="0"/>
              <a:t>Fair amount of public support for authoritarian rule and ethnic cleansing</a:t>
            </a:r>
          </a:p>
          <a:p>
            <a:pPr marL="628650" lvl="1" indent="-171450">
              <a:buFontTx/>
              <a:buChar char="-"/>
            </a:pPr>
            <a:r>
              <a:rPr lang="en-US" baseline="0" dirty="0" smtClean="0"/>
              <a:t>Massive support for “democracy,” but little support for the liberal tenants of democratic values and platforms</a:t>
            </a:r>
          </a:p>
          <a:p>
            <a:pPr marL="628650" lvl="1" indent="-171450">
              <a:buFontTx/>
              <a:buChar char="-"/>
            </a:pPr>
            <a:r>
              <a:rPr lang="en-US" baseline="0" dirty="0" smtClean="0"/>
              <a:t>Imprisonment of journalists, etc.</a:t>
            </a:r>
          </a:p>
        </p:txBody>
      </p:sp>
      <p:sp>
        <p:nvSpPr>
          <p:cNvPr id="4" name="Slide Number Placeholder 3"/>
          <p:cNvSpPr>
            <a:spLocks noGrp="1"/>
          </p:cNvSpPr>
          <p:nvPr>
            <p:ph type="sldNum" sz="quarter" idx="10"/>
          </p:nvPr>
        </p:nvSpPr>
        <p:spPr/>
        <p:txBody>
          <a:bodyPr/>
          <a:lstStyle/>
          <a:p>
            <a:fld id="{CC21EA46-B10B-48D5-BF8C-6C1FB35216D0}" type="slidenum">
              <a:rPr lang="en-US" smtClean="0"/>
              <a:t>2</a:t>
            </a:fld>
            <a:endParaRPr lang="en-US"/>
          </a:p>
        </p:txBody>
      </p:sp>
    </p:spTree>
    <p:extLst>
      <p:ext uri="{BB962C8B-B14F-4D97-AF65-F5344CB8AC3E}">
        <p14:creationId xmlns:p14="http://schemas.microsoft.com/office/powerpoint/2010/main" val="753508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Important figures</a:t>
            </a:r>
          </a:p>
          <a:p>
            <a:endParaRPr lang="en-US" dirty="0"/>
          </a:p>
        </p:txBody>
      </p:sp>
      <p:sp>
        <p:nvSpPr>
          <p:cNvPr id="4" name="Slide Number Placeholder 3"/>
          <p:cNvSpPr>
            <a:spLocks noGrp="1"/>
          </p:cNvSpPr>
          <p:nvPr>
            <p:ph type="sldNum" sz="quarter" idx="10"/>
          </p:nvPr>
        </p:nvSpPr>
        <p:spPr/>
        <p:txBody>
          <a:bodyPr/>
          <a:lstStyle/>
          <a:p>
            <a:fld id="{CC21EA46-B10B-48D5-BF8C-6C1FB35216D0}" type="slidenum">
              <a:rPr lang="en-US" smtClean="0"/>
              <a:t>21</a:t>
            </a:fld>
            <a:endParaRPr lang="en-US"/>
          </a:p>
        </p:txBody>
      </p:sp>
    </p:spTree>
    <p:extLst>
      <p:ext uri="{BB962C8B-B14F-4D97-AF65-F5344CB8AC3E}">
        <p14:creationId xmlns:p14="http://schemas.microsoft.com/office/powerpoint/2010/main" val="2187172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Revisions to and synthesis</a:t>
            </a:r>
            <a:r>
              <a:rPr lang="en-US" baseline="0" dirty="0" smtClean="0"/>
              <a:t> of </a:t>
            </a:r>
            <a:r>
              <a:rPr lang="en-US" dirty="0" smtClean="0"/>
              <a:t>previously</a:t>
            </a:r>
            <a:r>
              <a:rPr lang="en-US" baseline="0" dirty="0" smtClean="0"/>
              <a:t> collected data</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smtClean="0"/>
              <a:t>This project</a:t>
            </a:r>
            <a:r>
              <a:rPr lang="en-US" baseline="0" dirty="0" smtClean="0"/>
              <a:t> can be equated to a “literature review” of data collection: synthesis of various forms of data to form a more comprehensive image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SI has been monitoring forests in Myanmar for decades. But this work is more culminating in nature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Inform our understanding of ecological + sociological dynamics, and interactions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Science as a multidisciplinary process</a:t>
            </a:r>
          </a:p>
          <a:p>
            <a:pPr marL="171450" indent="-171450">
              <a:buFontTx/>
              <a:buChar char="-"/>
            </a:pPr>
            <a:r>
              <a:rPr lang="en-US" dirty="0" smtClean="0"/>
              <a:t>Correlation vs causation</a:t>
            </a:r>
          </a:p>
          <a:p>
            <a:pPr marL="171450" indent="-171450">
              <a:buFontTx/>
              <a:buChar char="-"/>
            </a:pPr>
            <a:r>
              <a:rPr lang="en-US" dirty="0" smtClean="0"/>
              <a:t>Quantification</a:t>
            </a:r>
            <a:r>
              <a:rPr lang="en-US" baseline="0" dirty="0" smtClean="0"/>
              <a:t> of forest decline is helpful. Puts the extent of threats to the region into context. But associating land use changes with social and political factors helps target and understand the sources of threats themselves</a:t>
            </a:r>
          </a:p>
          <a:p>
            <a:pPr marL="171450" indent="-171450">
              <a:buFontTx/>
              <a:buChar char="-"/>
            </a:pPr>
            <a:endParaRPr lang="en-US" baseline="0" dirty="0" smtClean="0"/>
          </a:p>
          <a:p>
            <a:pPr marL="0" indent="0">
              <a:buFontTx/>
              <a:buNone/>
            </a:pPr>
            <a:r>
              <a:rPr lang="en-US" baseline="0" dirty="0" smtClean="0"/>
              <a:t>Collaboration is key</a:t>
            </a:r>
          </a:p>
          <a:p>
            <a:pPr marL="171450" indent="-171450">
              <a:buFontTx/>
              <a:buChar char="-"/>
            </a:pPr>
            <a:r>
              <a:rPr lang="en-US" baseline="0" dirty="0" smtClean="0"/>
              <a:t>All in this room, including us humble interns, are aware of this. But the extent of collaboration is not always apparent, and in large collaborations the mantle of initiative is not always apparent or heavily dispersed.</a:t>
            </a:r>
          </a:p>
          <a:p>
            <a:pPr marL="628650" lvl="1" indent="-171450">
              <a:buFontTx/>
              <a:buChar char="-"/>
            </a:pPr>
            <a:r>
              <a:rPr lang="en-US" baseline="0" dirty="0" smtClean="0"/>
              <a:t>Some reflections on this</a:t>
            </a:r>
          </a:p>
          <a:p>
            <a:pPr marL="628650" lvl="1" indent="-171450">
              <a:buFontTx/>
              <a:buChar char="-"/>
            </a:pPr>
            <a:r>
              <a:rPr lang="en-US" baseline="0" dirty="0" smtClean="0"/>
              <a:t>Collaborative efforts move slowly</a:t>
            </a:r>
          </a:p>
        </p:txBody>
      </p:sp>
      <p:sp>
        <p:nvSpPr>
          <p:cNvPr id="4" name="Slide Number Placeholder 3"/>
          <p:cNvSpPr>
            <a:spLocks noGrp="1"/>
          </p:cNvSpPr>
          <p:nvPr>
            <p:ph type="sldNum" sz="quarter" idx="10"/>
          </p:nvPr>
        </p:nvSpPr>
        <p:spPr/>
        <p:txBody>
          <a:bodyPr/>
          <a:lstStyle/>
          <a:p>
            <a:fld id="{CC21EA46-B10B-48D5-BF8C-6C1FB35216D0}" type="slidenum">
              <a:rPr lang="en-US" smtClean="0"/>
              <a:t>22</a:t>
            </a:fld>
            <a:endParaRPr lang="en-US"/>
          </a:p>
        </p:txBody>
      </p:sp>
    </p:spTree>
    <p:extLst>
      <p:ext uri="{BB962C8B-B14F-4D97-AF65-F5344CB8AC3E}">
        <p14:creationId xmlns:p14="http://schemas.microsoft.com/office/powerpoint/2010/main" val="4130675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21EA46-B10B-48D5-BF8C-6C1FB35216D0}" type="slidenum">
              <a:rPr lang="en-US" smtClean="0"/>
              <a:t>23</a:t>
            </a:fld>
            <a:endParaRPr lang="en-US"/>
          </a:p>
        </p:txBody>
      </p:sp>
    </p:spTree>
    <p:extLst>
      <p:ext uri="{BB962C8B-B14F-4D97-AF65-F5344CB8AC3E}">
        <p14:creationId xmlns:p14="http://schemas.microsoft.com/office/powerpoint/2010/main" val="2460474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Land tenure</a:t>
            </a:r>
            <a:r>
              <a:rPr lang="en-US" baseline="0" dirty="0" smtClean="0"/>
              <a:t> insecurity:</a:t>
            </a:r>
          </a:p>
          <a:p>
            <a:pPr marL="171450" indent="-171450">
              <a:buFontTx/>
              <a:buChar char="-"/>
            </a:pPr>
            <a:r>
              <a:rPr lang="en-US" baseline="0" dirty="0" smtClean="0"/>
              <a:t>No property rights = no attachment to land</a:t>
            </a:r>
          </a:p>
          <a:p>
            <a:pPr marL="171450" indent="-171450">
              <a:buFontTx/>
              <a:buChar char="-"/>
            </a:pPr>
            <a:r>
              <a:rPr lang="en-US" baseline="0" dirty="0" smtClean="0"/>
              <a:t>Reduces incentives for long-term/sustainable land use</a:t>
            </a:r>
          </a:p>
          <a:p>
            <a:pPr marL="171450" indent="-171450">
              <a:buFontTx/>
              <a:buChar char="-"/>
            </a:pPr>
            <a:r>
              <a:rPr lang="en-US" baseline="0" dirty="0" smtClean="0"/>
              <a:t>On a global scale, correlation with high rates of forest loss (Robinson et al. 2014)</a:t>
            </a:r>
          </a:p>
          <a:p>
            <a:pPr marL="171450" indent="-171450">
              <a:buFontTx/>
              <a:buChar char="-"/>
            </a:pPr>
            <a:endParaRPr lang="en-US" baseline="0" dirty="0" smtClean="0"/>
          </a:p>
          <a:p>
            <a:pPr marL="0" indent="0">
              <a:buFontTx/>
              <a:buNone/>
            </a:pPr>
            <a:r>
              <a:rPr lang="en-US" baseline="0" dirty="0" smtClean="0"/>
              <a:t>Demography:</a:t>
            </a:r>
          </a:p>
          <a:p>
            <a:pPr marL="0" indent="0">
              <a:buFontTx/>
              <a:buNone/>
            </a:pPr>
            <a:r>
              <a:rPr lang="en-US" baseline="0" dirty="0" smtClean="0"/>
              <a:t>- Increasing population</a:t>
            </a:r>
            <a:endParaRPr lang="en-US" dirty="0"/>
          </a:p>
        </p:txBody>
      </p:sp>
      <p:sp>
        <p:nvSpPr>
          <p:cNvPr id="4" name="Slide Number Placeholder 3"/>
          <p:cNvSpPr>
            <a:spLocks noGrp="1"/>
          </p:cNvSpPr>
          <p:nvPr>
            <p:ph type="sldNum" sz="quarter" idx="10"/>
          </p:nvPr>
        </p:nvSpPr>
        <p:spPr/>
        <p:txBody>
          <a:bodyPr/>
          <a:lstStyle/>
          <a:p>
            <a:fld id="{CC21EA46-B10B-48D5-BF8C-6C1FB35216D0}" type="slidenum">
              <a:rPr lang="en-US" smtClean="0"/>
              <a:t>24</a:t>
            </a:fld>
            <a:endParaRPr lang="en-US"/>
          </a:p>
        </p:txBody>
      </p:sp>
    </p:spTree>
    <p:extLst>
      <p:ext uri="{BB962C8B-B14F-4D97-AF65-F5344CB8AC3E}">
        <p14:creationId xmlns:p14="http://schemas.microsoft.com/office/powerpoint/2010/main" val="1150363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Since 2010, the political and economic reforms resulting from the democratization process have significantly increased the country’s access to global markets, and resulted in an influx of international aid, trade, and investment. </a:t>
            </a:r>
          </a:p>
          <a:p>
            <a:endParaRPr lang="en-US" dirty="0"/>
          </a:p>
        </p:txBody>
      </p:sp>
      <p:sp>
        <p:nvSpPr>
          <p:cNvPr id="4" name="Slide Number Placeholder 3"/>
          <p:cNvSpPr>
            <a:spLocks noGrp="1"/>
          </p:cNvSpPr>
          <p:nvPr>
            <p:ph type="sldNum" sz="quarter" idx="10"/>
          </p:nvPr>
        </p:nvSpPr>
        <p:spPr/>
        <p:txBody>
          <a:bodyPr/>
          <a:lstStyle/>
          <a:p>
            <a:fld id="{CC21EA46-B10B-48D5-BF8C-6C1FB35216D0}" type="slidenum">
              <a:rPr lang="en-US" smtClean="0"/>
              <a:t>27</a:t>
            </a:fld>
            <a:endParaRPr lang="en-US"/>
          </a:p>
        </p:txBody>
      </p:sp>
    </p:spTree>
    <p:extLst>
      <p:ext uri="{BB962C8B-B14F-4D97-AF65-F5344CB8AC3E}">
        <p14:creationId xmlns:p14="http://schemas.microsoft.com/office/powerpoint/2010/main" val="2726795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Late 20</a:t>
            </a:r>
            <a:r>
              <a:rPr lang="en-US" sz="1200" b="0" i="0" u="none" strike="noStrike" kern="1200" baseline="30000" dirty="0" smtClean="0">
                <a:solidFill>
                  <a:schemeClr val="tx1"/>
                </a:solidFill>
                <a:latin typeface="+mn-lt"/>
                <a:ea typeface="+mn-ea"/>
                <a:cs typeface="+mn-cs"/>
              </a:rPr>
              <a:t>th</a:t>
            </a:r>
            <a:r>
              <a:rPr lang="en-US" sz="1200" b="0" i="0" u="none" strike="noStrike" kern="1200" baseline="0" dirty="0" smtClean="0">
                <a:solidFill>
                  <a:schemeClr val="tx1"/>
                </a:solidFill>
                <a:latin typeface="+mn-lt"/>
                <a:ea typeface="+mn-ea"/>
                <a:cs typeface="+mn-cs"/>
              </a:rPr>
              <a:t>, early 21</a:t>
            </a:r>
            <a:r>
              <a:rPr lang="en-US" sz="1200" b="0" i="0" u="none" strike="noStrike" kern="1200" baseline="30000" dirty="0" smtClean="0">
                <a:solidFill>
                  <a:schemeClr val="tx1"/>
                </a:solidFill>
                <a:latin typeface="+mn-lt"/>
                <a:ea typeface="+mn-ea"/>
                <a:cs typeface="+mn-cs"/>
              </a:rPr>
              <a:t>st</a:t>
            </a:r>
            <a:r>
              <a:rPr lang="en-US" sz="1200" b="0" i="0" u="none" strike="noStrike" kern="1200" baseline="0" dirty="0" smtClean="0">
                <a:solidFill>
                  <a:schemeClr val="tx1"/>
                </a:solidFill>
                <a:latin typeface="+mn-lt"/>
                <a:ea typeface="+mn-ea"/>
                <a:cs typeface="+mn-cs"/>
              </a:rPr>
              <a:t>: deforestation minimal compared to Brazil, Indonesia, Central Africa, etc.</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C21EA46-B10B-48D5-BF8C-6C1FB35216D0}" type="slidenum">
              <a:rPr lang="en-US" smtClean="0"/>
              <a:t>3</a:t>
            </a:fld>
            <a:endParaRPr lang="en-US"/>
          </a:p>
        </p:txBody>
      </p:sp>
    </p:spTree>
    <p:extLst>
      <p:ext uri="{BB962C8B-B14F-4D97-AF65-F5344CB8AC3E}">
        <p14:creationId xmlns:p14="http://schemas.microsoft.com/office/powerpoint/2010/main" val="3433269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Deforestation may have doubled in past decade</a:t>
            </a:r>
          </a:p>
          <a:p>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From a theoretical perspective: Myanmar’s rapid sociopolitical overhaul offers a “natural experiment” of sort</a:t>
            </a:r>
          </a:p>
          <a:p>
            <a:endParaRPr lang="en-US" dirty="0" smtClean="0"/>
          </a:p>
          <a:p>
            <a:endParaRPr lang="en-US" dirty="0" smtClean="0"/>
          </a:p>
          <a:p>
            <a:r>
              <a:rPr lang="en-US" dirty="0" smtClean="0"/>
              <a:t>Since Myanmar’s President U Thein Sein took office in March 2011, the new reform-minded government has promoted industrial agricultural development as an attractive sector for both domestic and, increasingly, foreign investment</a:t>
            </a:r>
          </a:p>
          <a:p>
            <a:r>
              <a:rPr lang="en-US" dirty="0" smtClean="0"/>
              <a:t>The remaining natural forests in the country’s resource-rich, ethnic-populated states are still left outside any effective forest management and are thus even more prone to extensive logging and forest conversion.</a:t>
            </a:r>
            <a:r>
              <a:rPr lang="en-US" baseline="0" dirty="0" smtClean="0"/>
              <a:t> (</a:t>
            </a:r>
            <a:r>
              <a:rPr lang="en-US" sz="1200" b="0" i="0" u="none" strike="noStrike" kern="1200" baseline="0" dirty="0" smtClean="0">
                <a:solidFill>
                  <a:schemeClr val="tx1"/>
                </a:solidFill>
                <a:latin typeface="+mn-lt"/>
                <a:ea typeface="+mn-ea"/>
                <a:cs typeface="+mn-cs"/>
              </a:rPr>
              <a:t>Woods 2015)</a:t>
            </a:r>
            <a:endParaRPr lang="en-US" dirty="0"/>
          </a:p>
        </p:txBody>
      </p:sp>
      <p:sp>
        <p:nvSpPr>
          <p:cNvPr id="4" name="Slide Number Placeholder 3"/>
          <p:cNvSpPr>
            <a:spLocks noGrp="1"/>
          </p:cNvSpPr>
          <p:nvPr>
            <p:ph type="sldNum" sz="quarter" idx="10"/>
          </p:nvPr>
        </p:nvSpPr>
        <p:spPr/>
        <p:txBody>
          <a:bodyPr/>
          <a:lstStyle/>
          <a:p>
            <a:fld id="{CC21EA46-B10B-48D5-BF8C-6C1FB35216D0}" type="slidenum">
              <a:rPr lang="en-US" smtClean="0"/>
              <a:t>4</a:t>
            </a:fld>
            <a:endParaRPr lang="en-US"/>
          </a:p>
        </p:txBody>
      </p:sp>
    </p:spTree>
    <p:extLst>
      <p:ext uri="{BB962C8B-B14F-4D97-AF65-F5344CB8AC3E}">
        <p14:creationId xmlns:p14="http://schemas.microsoft.com/office/powerpoint/2010/main" val="4048861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work involves using remote sensing to quantify changes in land cover and land use</a:t>
            </a:r>
          </a:p>
          <a:p>
            <a:endParaRPr lang="en-US" baseline="0" dirty="0" smtClean="0"/>
          </a:p>
          <a:p>
            <a:r>
              <a:rPr lang="en-US" baseline="0" dirty="0" smtClean="0"/>
              <a:t>But there are some inherent challenges to this process</a:t>
            </a:r>
            <a:endParaRPr lang="en-US" dirty="0"/>
          </a:p>
        </p:txBody>
      </p:sp>
      <p:sp>
        <p:nvSpPr>
          <p:cNvPr id="4" name="Slide Number Placeholder 3"/>
          <p:cNvSpPr>
            <a:spLocks noGrp="1"/>
          </p:cNvSpPr>
          <p:nvPr>
            <p:ph type="sldNum" sz="quarter" idx="10"/>
          </p:nvPr>
        </p:nvSpPr>
        <p:spPr/>
        <p:txBody>
          <a:bodyPr/>
          <a:lstStyle/>
          <a:p>
            <a:fld id="{CC21EA46-B10B-48D5-BF8C-6C1FB35216D0}" type="slidenum">
              <a:rPr lang="en-US" smtClean="0"/>
              <a:t>5</a:t>
            </a:fld>
            <a:endParaRPr lang="en-US"/>
          </a:p>
        </p:txBody>
      </p:sp>
    </p:spTree>
    <p:extLst>
      <p:ext uri="{BB962C8B-B14F-4D97-AF65-F5344CB8AC3E}">
        <p14:creationId xmlns:p14="http://schemas.microsoft.com/office/powerpoint/2010/main" val="2671057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How to overcome such challenges: </a:t>
            </a:r>
            <a:r>
              <a:rPr lang="en-US" sz="1200" b="1" i="0" u="none" strike="noStrike" kern="1200" baseline="0" dirty="0" smtClean="0">
                <a:solidFill>
                  <a:schemeClr val="tx1"/>
                </a:solidFill>
                <a:latin typeface="+mn-lt"/>
                <a:ea typeface="+mn-ea"/>
                <a:cs typeface="+mn-cs"/>
              </a:rPr>
              <a:t>synthesis of methods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Satellite: passive (optical) and active (radar) can track both spectral and structural change</a:t>
            </a:r>
          </a:p>
          <a:p>
            <a:r>
              <a:rPr lang="en-US" sz="1200" b="0" i="0" u="none" strike="noStrike" kern="1200" baseline="0" dirty="0" smtClean="0">
                <a:solidFill>
                  <a:schemeClr val="tx1"/>
                </a:solidFill>
                <a:latin typeface="+mn-lt"/>
                <a:ea typeface="+mn-ea"/>
                <a:cs typeface="+mn-cs"/>
              </a:rPr>
              <a:t>- Cover classification and intensity</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UAS: high resolution for understanding on local scale</a:t>
            </a:r>
          </a:p>
          <a:p>
            <a:r>
              <a:rPr lang="en-US" sz="1200" b="0" i="0" u="none" strike="noStrike" kern="1200" baseline="0" dirty="0" smtClean="0">
                <a:solidFill>
                  <a:schemeClr val="tx1"/>
                </a:solidFill>
                <a:latin typeface="+mn-lt"/>
                <a:ea typeface="+mn-ea"/>
                <a:cs typeface="+mn-cs"/>
              </a:rPr>
              <a:t>- For forest loss, </a:t>
            </a:r>
            <a:r>
              <a:rPr lang="en-US" sz="1200" b="0" i="0" u="none" strike="noStrike" kern="1200" baseline="0" dirty="0" err="1" smtClean="0">
                <a:solidFill>
                  <a:schemeClr val="tx1"/>
                </a:solidFill>
                <a:latin typeface="+mn-lt"/>
                <a:ea typeface="+mn-ea"/>
                <a:cs typeface="+mn-cs"/>
              </a:rPr>
              <a:t>impt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cuz</a:t>
            </a:r>
            <a:r>
              <a:rPr lang="en-US" sz="1200" b="0" i="0" u="none" strike="noStrike" kern="1200" baseline="0" dirty="0" smtClean="0">
                <a:solidFill>
                  <a:schemeClr val="tx1"/>
                </a:solidFill>
                <a:latin typeface="+mn-lt"/>
                <a:ea typeface="+mn-ea"/>
                <a:cs typeface="+mn-cs"/>
              </a:rPr>
              <a:t> some deforestation occurs on single landowner scale</a:t>
            </a:r>
          </a:p>
          <a:p>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Multifaceted Surveillance</a:t>
            </a:r>
            <a:endParaRPr lang="en-US" dirty="0" smtClean="0"/>
          </a:p>
          <a:p>
            <a:pPr marL="171450" indent="-171450">
              <a:buFontTx/>
              <a:buChar char="-"/>
            </a:pPr>
            <a:r>
              <a:rPr lang="en-US" dirty="0" smtClean="0"/>
              <a:t>Build</a:t>
            </a:r>
            <a:r>
              <a:rPr lang="en-US" baseline="0" dirty="0" smtClean="0"/>
              <a:t> an algorithm that incorporates data from all of these types of data for an improved image of land classification/deforestation rates</a:t>
            </a:r>
          </a:p>
        </p:txBody>
      </p:sp>
      <p:sp>
        <p:nvSpPr>
          <p:cNvPr id="4" name="Slide Number Placeholder 3"/>
          <p:cNvSpPr>
            <a:spLocks noGrp="1"/>
          </p:cNvSpPr>
          <p:nvPr>
            <p:ph type="sldNum" sz="quarter" idx="10"/>
          </p:nvPr>
        </p:nvSpPr>
        <p:spPr/>
        <p:txBody>
          <a:bodyPr/>
          <a:lstStyle/>
          <a:p>
            <a:fld id="{CC21EA46-B10B-48D5-BF8C-6C1FB35216D0}" type="slidenum">
              <a:rPr lang="en-US" smtClean="0"/>
              <a:t>6</a:t>
            </a:fld>
            <a:endParaRPr lang="en-US"/>
          </a:p>
        </p:txBody>
      </p:sp>
    </p:spTree>
    <p:extLst>
      <p:ext uri="{BB962C8B-B14F-4D97-AF65-F5344CB8AC3E}">
        <p14:creationId xmlns:p14="http://schemas.microsoft.com/office/powerpoint/2010/main" val="3403117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Project objectives:</a:t>
            </a:r>
          </a:p>
          <a:p>
            <a:r>
              <a:rPr lang="en-US" sz="1200" b="0" i="0" u="none" strike="noStrike" kern="1200" baseline="0" dirty="0" smtClean="0">
                <a:solidFill>
                  <a:schemeClr val="tx1"/>
                </a:solidFill>
                <a:latin typeface="+mn-lt"/>
                <a:ea typeface="+mn-ea"/>
                <a:cs typeface="+mn-cs"/>
              </a:rPr>
              <a:t>- Map forest cover and land use change, especially in relation to commercial (plantation) agriculture and armed conflict</a:t>
            </a:r>
            <a:endParaRPr lang="en-US" dirty="0" smtClean="0"/>
          </a:p>
          <a:p>
            <a:endParaRPr lang="en-US" sz="1200" b="0" i="0" u="none" strike="noStrike" kern="1200" baseline="0" dirty="0" smtClean="0">
              <a:solidFill>
                <a:schemeClr val="tx1"/>
              </a:solidFill>
              <a:latin typeface="+mn-lt"/>
              <a:ea typeface="+mn-ea"/>
              <a:cs typeface="+mn-cs"/>
            </a:endParaRPr>
          </a:p>
          <a:p>
            <a:pPr marL="228600" indent="-228600">
              <a:buAutoNum type="arabicPeriod"/>
            </a:pPr>
            <a:r>
              <a:rPr lang="en-US" sz="1200" b="0" i="0" u="none" strike="noStrike" kern="1200" baseline="0" dirty="0" smtClean="0">
                <a:solidFill>
                  <a:schemeClr val="tx1"/>
                </a:solidFill>
                <a:latin typeface="+mn-lt"/>
                <a:ea typeface="+mn-ea"/>
                <a:cs typeface="+mn-cs"/>
              </a:rPr>
              <a:t>Forest Type Mapping</a:t>
            </a:r>
          </a:p>
          <a:p>
            <a:pPr marL="628650" lvl="1" indent="-171450">
              <a:buFontTx/>
              <a:buChar char="-"/>
            </a:pPr>
            <a:r>
              <a:rPr lang="en-US" sz="1200" b="0" i="0" u="none" strike="noStrike" kern="1200" baseline="0" dirty="0" smtClean="0">
                <a:solidFill>
                  <a:schemeClr val="tx1"/>
                </a:solidFill>
                <a:latin typeface="+mn-lt"/>
                <a:ea typeface="+mn-ea"/>
                <a:cs typeface="+mn-cs"/>
              </a:rPr>
              <a:t>Field data collected on foot</a:t>
            </a:r>
          </a:p>
          <a:p>
            <a:pPr marL="628650" lvl="1" indent="-171450">
              <a:buFontTx/>
              <a:buChar char="-"/>
            </a:pPr>
            <a:r>
              <a:rPr lang="en-US" sz="1200" b="0" i="0" u="none" strike="noStrike" kern="1200" baseline="0" dirty="0" smtClean="0">
                <a:solidFill>
                  <a:schemeClr val="tx1"/>
                </a:solidFill>
                <a:latin typeface="+mn-lt"/>
                <a:ea typeface="+mn-ea"/>
                <a:cs typeface="+mn-cs"/>
              </a:rPr>
              <a:t>Preliminary land classification via (satellite?)</a:t>
            </a:r>
          </a:p>
          <a:p>
            <a:pPr marL="628650" lvl="1" indent="-171450">
              <a:buFontTx/>
              <a:buChar char="-"/>
            </a:pPr>
            <a:r>
              <a:rPr lang="en-US" sz="1200" b="0" i="0" u="none" strike="noStrike" kern="1200" baseline="0" dirty="0" smtClean="0">
                <a:solidFill>
                  <a:schemeClr val="tx1"/>
                </a:solidFill>
                <a:latin typeface="+mn-lt"/>
                <a:ea typeface="+mn-ea"/>
                <a:cs typeface="+mn-cs"/>
              </a:rPr>
              <a:t>Establishing the drone protocols via flights here on campus</a:t>
            </a:r>
          </a:p>
          <a:p>
            <a:pPr marL="228600" indent="-228600">
              <a:buAutoNum type="arabicPeriod"/>
            </a:pPr>
            <a:r>
              <a:rPr lang="en-US" sz="1200" b="0" i="0" u="none" strike="noStrike" kern="1200" baseline="0" dirty="0" smtClean="0">
                <a:solidFill>
                  <a:schemeClr val="tx1"/>
                </a:solidFill>
                <a:latin typeface="+mn-lt"/>
                <a:ea typeface="+mn-ea"/>
                <a:cs typeface="+mn-cs"/>
              </a:rPr>
              <a:t>Forest Cover/Deforestation mapping</a:t>
            </a:r>
          </a:p>
          <a:p>
            <a:pPr marL="628650" lvl="1" indent="-171450">
              <a:buFontTx/>
              <a:buChar char="-"/>
            </a:pPr>
            <a:r>
              <a:rPr lang="en-US" sz="1200" b="0" i="0" u="none" strike="noStrike" kern="1200" baseline="0" dirty="0" smtClean="0">
                <a:solidFill>
                  <a:schemeClr val="tx1"/>
                </a:solidFill>
                <a:latin typeface="+mn-lt"/>
                <a:ea typeface="+mn-ea"/>
                <a:cs typeface="+mn-cs"/>
              </a:rPr>
              <a:t>Bulk of data collection: different satellite types</a:t>
            </a:r>
          </a:p>
          <a:p>
            <a:pPr marL="628650" lvl="1" indent="-171450">
              <a:buFontTx/>
              <a:buChar char="-"/>
            </a:pPr>
            <a:r>
              <a:rPr lang="en-US" sz="1200" b="0" i="0" u="none" strike="noStrike" kern="1200" baseline="0" dirty="0" smtClean="0">
                <a:solidFill>
                  <a:schemeClr val="tx1"/>
                </a:solidFill>
                <a:latin typeface="+mn-lt"/>
                <a:ea typeface="+mn-ea"/>
                <a:cs typeface="+mn-cs"/>
              </a:rPr>
              <a:t>Also drone imagery</a:t>
            </a:r>
          </a:p>
          <a:p>
            <a:pPr marL="228600" indent="-228600">
              <a:buAutoNum type="arabicPeriod"/>
            </a:pPr>
            <a:r>
              <a:rPr lang="en-US" sz="1200" b="0" i="0" u="none" strike="noStrike" kern="1200" baseline="0" dirty="0" smtClean="0">
                <a:solidFill>
                  <a:schemeClr val="tx1"/>
                </a:solidFill>
                <a:latin typeface="+mn-lt"/>
                <a:ea typeface="+mn-ea"/>
                <a:cs typeface="+mn-cs"/>
              </a:rPr>
              <a:t>Sociopolitical Drivers</a:t>
            </a:r>
          </a:p>
          <a:p>
            <a:pPr marL="628650" lvl="1" indent="-171450">
              <a:buFontTx/>
              <a:buChar char="-"/>
            </a:pPr>
            <a:r>
              <a:rPr lang="en-US" sz="1200" b="0" i="0" u="none" strike="noStrike" kern="1200" baseline="0" dirty="0" smtClean="0">
                <a:solidFill>
                  <a:schemeClr val="tx1"/>
                </a:solidFill>
                <a:latin typeface="+mn-lt"/>
                <a:ea typeface="+mn-ea"/>
                <a:cs typeface="+mn-cs"/>
              </a:rPr>
              <a:t>Analyze deforestation data: what regions/townships are most under threat? Which have had stable forest coverage?</a:t>
            </a:r>
          </a:p>
          <a:p>
            <a:pPr marL="628650" lvl="1" indent="-171450">
              <a:buFontTx/>
              <a:buChar char="-"/>
            </a:pPr>
            <a:r>
              <a:rPr lang="en-US" sz="1200" b="0" i="0" u="none" strike="noStrike" kern="1200" baseline="0" dirty="0" smtClean="0">
                <a:solidFill>
                  <a:schemeClr val="tx1"/>
                </a:solidFill>
                <a:latin typeface="+mn-lt"/>
                <a:ea typeface="+mn-ea"/>
                <a:cs typeface="+mn-cs"/>
              </a:rPr>
              <a:t>Toss some social scientists into the field because they know how to work with people</a:t>
            </a:r>
          </a:p>
          <a:p>
            <a:pPr marL="457200" lvl="1" indent="0">
              <a:buFontTx/>
              <a:buNone/>
            </a:pPr>
            <a:endParaRPr lang="en-US" sz="1200" b="0" i="0" u="none" strike="noStrike" kern="1200" baseline="0" dirty="0" smtClean="0">
              <a:solidFill>
                <a:schemeClr val="tx1"/>
              </a:solidFill>
              <a:latin typeface="+mn-lt"/>
              <a:ea typeface="+mn-ea"/>
              <a:cs typeface="+mn-cs"/>
            </a:endParaRPr>
          </a:p>
          <a:p>
            <a:pPr marL="457200" lvl="1" indent="0">
              <a:buFontTx/>
              <a:buNone/>
            </a:pPr>
            <a:r>
              <a:rPr lang="en-US" sz="1200" b="0" i="0" u="none" strike="noStrike" kern="1200" baseline="0" dirty="0" smtClean="0">
                <a:solidFill>
                  <a:schemeClr val="tx1"/>
                </a:solidFill>
                <a:latin typeface="+mn-lt"/>
                <a:ea typeface="+mn-ea"/>
                <a:cs typeface="+mn-cs"/>
              </a:rPr>
              <a:t>How I fit in:</a:t>
            </a:r>
          </a:p>
          <a:p>
            <a:pPr marL="457200" lvl="1" indent="0">
              <a:buFontTx/>
              <a:buNone/>
            </a:pPr>
            <a:r>
              <a:rPr lang="en-US" sz="1200" b="0" i="0" u="none" strike="noStrike" kern="1200" baseline="0" dirty="0" smtClean="0">
                <a:solidFill>
                  <a:schemeClr val="tx1"/>
                </a:solidFill>
                <a:latin typeface="+mn-lt"/>
                <a:ea typeface="+mn-ea"/>
                <a:cs typeface="+mn-cs"/>
              </a:rPr>
              <a:t>(icon of me)</a:t>
            </a:r>
          </a:p>
          <a:p>
            <a:pPr marL="628650" lvl="1" indent="-171450">
              <a:buFontTx/>
              <a:buChar char="-"/>
            </a:pPr>
            <a:r>
              <a:rPr lang="en-US" sz="1200" b="0" i="0" u="none" strike="noStrike" kern="1200" baseline="0" dirty="0" smtClean="0">
                <a:solidFill>
                  <a:schemeClr val="tx1"/>
                </a:solidFill>
                <a:latin typeface="+mn-lt"/>
                <a:ea typeface="+mn-ea"/>
                <a:cs typeface="+mn-cs"/>
              </a:rPr>
              <a:t>Some involvement in ground trothing, UAV protocol construction, data collection….</a:t>
            </a:r>
          </a:p>
          <a:p>
            <a:pPr marL="628650" lvl="1" indent="-171450">
              <a:buFontTx/>
              <a:buChar char="-"/>
            </a:pPr>
            <a:r>
              <a:rPr lang="en-US" sz="1200" b="0" i="0" u="none" strike="noStrike" kern="1200" baseline="0" dirty="0" smtClean="0">
                <a:solidFill>
                  <a:schemeClr val="tx1"/>
                </a:solidFill>
                <a:latin typeface="+mn-lt"/>
                <a:ea typeface="+mn-ea"/>
                <a:cs typeface="+mn-cs"/>
              </a:rPr>
              <a:t>But the bulk of my products are related to </a:t>
            </a:r>
            <a:r>
              <a:rPr lang="en-US" sz="1200" b="1" i="0" u="none" strike="noStrike" kern="1200" baseline="0" dirty="0" smtClean="0">
                <a:solidFill>
                  <a:schemeClr val="tx1"/>
                </a:solidFill>
                <a:latin typeface="+mn-lt"/>
                <a:ea typeface="+mn-ea"/>
                <a:cs typeface="+mn-cs"/>
              </a:rPr>
              <a:t>deforestation mapping</a:t>
            </a:r>
          </a:p>
          <a:p>
            <a:pPr marL="628650" lvl="1" indent="-171450">
              <a:buFontTx/>
              <a:buChar char="-"/>
            </a:pPr>
            <a:r>
              <a:rPr lang="en-US" sz="1200" b="0" i="0" u="none" strike="noStrike" kern="1200" baseline="0" dirty="0" smtClean="0">
                <a:solidFill>
                  <a:schemeClr val="tx1"/>
                </a:solidFill>
                <a:latin typeface="+mn-lt"/>
                <a:ea typeface="+mn-ea"/>
                <a:cs typeface="+mn-cs"/>
              </a:rPr>
              <a:t>Primarily: compiling, organizing and analyzing remotely sensed data</a:t>
            </a: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C21EA46-B10B-48D5-BF8C-6C1FB35216D0}" type="slidenum">
              <a:rPr lang="en-US" smtClean="0"/>
              <a:t>7</a:t>
            </a:fld>
            <a:endParaRPr lang="en-US"/>
          </a:p>
        </p:txBody>
      </p:sp>
    </p:spTree>
    <p:extLst>
      <p:ext uri="{BB962C8B-B14F-4D97-AF65-F5344CB8AC3E}">
        <p14:creationId xmlns:p14="http://schemas.microsoft.com/office/powerpoint/2010/main" val="562111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look at forest loss on the township level?</a:t>
            </a:r>
          </a:p>
          <a:p>
            <a:pPr marL="171450" indent="-171450">
              <a:buFontTx/>
              <a:buChar char="-"/>
            </a:pPr>
            <a:r>
              <a:rPr lang="en-US" dirty="0" smtClean="0"/>
              <a:t>What is the legal definition/implications of a township in Myanmar</a:t>
            </a:r>
          </a:p>
          <a:p>
            <a:pPr marL="171450" indent="-171450">
              <a:buFontTx/>
              <a:buChar char="-"/>
            </a:pPr>
            <a:endParaRPr lang="en-US" dirty="0" smtClean="0"/>
          </a:p>
          <a:p>
            <a:pPr marL="0" indent="0">
              <a:buFontTx/>
              <a:buNone/>
            </a:pPr>
            <a:r>
              <a:rPr lang="en-US" dirty="0" smtClean="0"/>
              <a:t>Logic</a:t>
            </a:r>
            <a:r>
              <a:rPr lang="en-US" baseline="0" dirty="0" smtClean="0"/>
              <a:t> of observing high-resolution/localized loss: </a:t>
            </a:r>
          </a:p>
          <a:p>
            <a:pPr marL="171450" indent="-171450">
              <a:buFontTx/>
              <a:buChar char="-"/>
            </a:pPr>
            <a:r>
              <a:rPr lang="en-US" dirty="0" smtClean="0"/>
              <a:t>Federal</a:t>
            </a:r>
            <a:r>
              <a:rPr lang="en-US" baseline="0" dirty="0" smtClean="0"/>
              <a:t> involvement in development is irregular, some areas receive far more attention than others</a:t>
            </a:r>
          </a:p>
          <a:p>
            <a:pPr marL="171450" indent="-171450">
              <a:buFontTx/>
              <a:buChar char="-"/>
            </a:pPr>
            <a:r>
              <a:rPr lang="en-US" baseline="0" dirty="0" smtClean="0"/>
              <a:t>Local governance plays a large role in agricultural systems and resource availability</a:t>
            </a:r>
          </a:p>
          <a:p>
            <a:pPr marL="171450" indent="-171450">
              <a:buFontTx/>
              <a:buChar char="-"/>
            </a:pPr>
            <a:r>
              <a:rPr lang="en-US" baseline="0" dirty="0" smtClean="0"/>
              <a:t>Agricultural practices localized</a:t>
            </a:r>
            <a:endParaRPr lang="en-US" dirty="0"/>
          </a:p>
        </p:txBody>
      </p:sp>
      <p:sp>
        <p:nvSpPr>
          <p:cNvPr id="4" name="Slide Number Placeholder 3"/>
          <p:cNvSpPr>
            <a:spLocks noGrp="1"/>
          </p:cNvSpPr>
          <p:nvPr>
            <p:ph type="sldNum" sz="quarter" idx="10"/>
          </p:nvPr>
        </p:nvSpPr>
        <p:spPr/>
        <p:txBody>
          <a:bodyPr/>
          <a:lstStyle/>
          <a:p>
            <a:fld id="{CC21EA46-B10B-48D5-BF8C-6C1FB35216D0}" type="slidenum">
              <a:rPr lang="en-US" smtClean="0"/>
              <a:t>8</a:t>
            </a:fld>
            <a:endParaRPr lang="en-US"/>
          </a:p>
        </p:txBody>
      </p:sp>
    </p:spTree>
    <p:extLst>
      <p:ext uri="{BB962C8B-B14F-4D97-AF65-F5344CB8AC3E}">
        <p14:creationId xmlns:p14="http://schemas.microsoft.com/office/powerpoint/2010/main" val="988670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Brief overview</a:t>
            </a:r>
            <a:r>
              <a:rPr lang="en-US" baseline="0" dirty="0" smtClean="0"/>
              <a:t> of workflow:</a:t>
            </a:r>
          </a:p>
          <a:p>
            <a:pPr marL="171450" indent="-171450">
              <a:buFontTx/>
              <a:buChar char="-"/>
            </a:pPr>
            <a:r>
              <a:rPr lang="en-US" baseline="0" dirty="0" smtClean="0"/>
              <a:t>Variety of spatial tools</a:t>
            </a:r>
          </a:p>
          <a:p>
            <a:pPr marL="0" indent="0">
              <a:buFontTx/>
              <a:buNone/>
            </a:pPr>
            <a:endParaRPr lang="en-US" baseline="0" dirty="0" smtClean="0"/>
          </a:p>
          <a:p>
            <a:pPr marL="171450" indent="-171450">
              <a:buFontTx/>
              <a:buChar char="-"/>
            </a:pPr>
            <a:r>
              <a:rPr lang="en-US" b="1" baseline="0" dirty="0" smtClean="0"/>
              <a:t>Compilation: </a:t>
            </a:r>
            <a:r>
              <a:rPr lang="en-US" baseline="0" dirty="0" smtClean="0"/>
              <a:t>Use of LANDSAT imagery, and we’re using Hansen 2016 forest cover from 2001-2016</a:t>
            </a:r>
          </a:p>
          <a:p>
            <a:pPr marL="171450" indent="-171450">
              <a:buFontTx/>
              <a:buChar char="-"/>
            </a:pPr>
            <a:endParaRPr lang="en-US" baseline="0" dirty="0" smtClean="0"/>
          </a:p>
          <a:p>
            <a:pPr marL="171450" indent="-171450">
              <a:buFontTx/>
              <a:buChar char="-"/>
            </a:pPr>
            <a:r>
              <a:rPr lang="en-US" b="1" baseline="0" dirty="0" smtClean="0"/>
              <a:t>Processing: </a:t>
            </a:r>
            <a:r>
              <a:rPr lang="en-US" b="0" baseline="0" dirty="0" smtClean="0"/>
              <a:t>subset to township level, record forest loss and fragmentation</a:t>
            </a:r>
          </a:p>
          <a:p>
            <a:pPr marL="171450" indent="-171450">
              <a:buFontTx/>
              <a:buChar char="-"/>
            </a:pPr>
            <a:endParaRPr lang="en-US" b="0" baseline="0" dirty="0" smtClean="0"/>
          </a:p>
          <a:p>
            <a:pPr marL="171450" indent="-171450">
              <a:buFontTx/>
              <a:buChar char="-"/>
            </a:pPr>
            <a:r>
              <a:rPr lang="en-US" b="1" baseline="0" dirty="0" smtClean="0"/>
              <a:t>Analysis: </a:t>
            </a:r>
            <a:r>
              <a:rPr lang="en-US" b="0" baseline="0" dirty="0" smtClean="0"/>
              <a:t>comparison of spatial and temporal changes</a:t>
            </a:r>
            <a:endParaRPr lang="en-US" b="1"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CC21EA46-B10B-48D5-BF8C-6C1FB35216D0}" type="slidenum">
              <a:rPr lang="en-US" smtClean="0"/>
              <a:t>9</a:t>
            </a:fld>
            <a:endParaRPr lang="en-US"/>
          </a:p>
        </p:txBody>
      </p:sp>
    </p:spTree>
    <p:extLst>
      <p:ext uri="{BB962C8B-B14F-4D97-AF65-F5344CB8AC3E}">
        <p14:creationId xmlns:p14="http://schemas.microsoft.com/office/powerpoint/2010/main" val="3252322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4.xml"/><Relationship Id="rId5" Type="http://schemas.openxmlformats.org/officeDocument/2006/relationships/slide" Target="../slides/slide3.xml"/><Relationship Id="rId1" Type="http://schemas.openxmlformats.org/officeDocument/2006/relationships/tags" Target="../tags/tag3.xml"/><Relationship Id="rId2"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4.xml"/><Relationship Id="rId5" Type="http://schemas.openxmlformats.org/officeDocument/2006/relationships/slide" Target="../slides/slide3.xml"/><Relationship Id="rId1" Type="http://schemas.openxmlformats.org/officeDocument/2006/relationships/tags" Target="../tags/tag4.xml"/><Relationship Id="rId2"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4.xml"/><Relationship Id="rId5" Type="http://schemas.openxmlformats.org/officeDocument/2006/relationships/slide" Target="../slides/slide3.xml"/><Relationship Id="rId1" Type="http://schemas.openxmlformats.org/officeDocument/2006/relationships/tags" Target="../tags/tag5.xml"/><Relationship Id="rId2"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4.xml"/><Relationship Id="rId5" Type="http://schemas.openxmlformats.org/officeDocument/2006/relationships/slide" Target="../slides/slide3.xml"/><Relationship Id="rId1" Type="http://schemas.openxmlformats.org/officeDocument/2006/relationships/tags" Target="../tags/tag6.xml"/><Relationship Id="rId2"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4.xml"/><Relationship Id="rId5" Type="http://schemas.openxmlformats.org/officeDocument/2006/relationships/slide" Target="../slides/slide3.xml"/><Relationship Id="rId1" Type="http://schemas.openxmlformats.org/officeDocument/2006/relationships/tags" Target="../tags/tag2.xml"/><Relationship Id="rId2"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99518A71-00A1-4C83-BCF0-DAC202D6ADC5}" type="datetimeFigureOut">
              <a:rPr lang="en-US" smtClean="0"/>
              <a:t>6/2/18</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a:xfrm>
            <a:off x="8763926" y="5876412"/>
            <a:ext cx="2926080" cy="1397039"/>
          </a:xfrm>
          <a:prstGeom prst="rect">
            <a:avLst/>
          </a:prstGeom>
        </p:spPr>
        <p:txBody>
          <a:bodyPr/>
          <a:lstStyle>
            <a:lvl1pPr>
              <a:defRPr>
                <a:solidFill>
                  <a:srgbClr val="FFFFFF">
                    <a:alpha val="25000"/>
                  </a:srgbClr>
                </a:solidFill>
              </a:defRPr>
            </a:lvl1pPr>
          </a:lstStyle>
          <a:p>
            <a:fld id="{617609D1-5379-4918-9EA1-1F6BF178A29C}" type="slidenum">
              <a:rPr lang="en-US" smtClean="0"/>
              <a:t>‹#›</a:t>
            </a:fld>
            <a:endParaRPr lang="en-US" dirty="0"/>
          </a:p>
        </p:txBody>
      </p:sp>
    </p:spTree>
    <p:extLst>
      <p:ext uri="{BB962C8B-B14F-4D97-AF65-F5344CB8AC3E}">
        <p14:creationId xmlns:p14="http://schemas.microsoft.com/office/powerpoint/2010/main" val="1626919512"/>
      </p:ext>
    </p:extLst>
  </p:cSld>
  <p:clrMapOvr>
    <a:masterClrMapping/>
  </p:clrMapOvr>
  <p:timing>
    <p:tnLst>
      <p:par>
        <p:cTn xmlns:p14="http://schemas.microsoft.com/office/powerpoint/2010/main" id="1" dur="indefinite" restart="never" nodeType="tmRoot"/>
      </p:par>
    </p:tnLst>
  </p:timing>
  <p:extLst>
    <p:ext uri="{DCECCB84-F9BA-43D5-87BE-67443E8EF086}">
      <p15:sldGuideLst xmlns:p15="http://schemas.microsoft.com/office/powerpoint/2012/main" xmlns=""/>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518A71-00A1-4C83-BCF0-DAC202D6ADC5}" type="datetimeFigureOut">
              <a:rPr lang="en-US" smtClean="0"/>
              <a:t>6/2/18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63926" y="5876412"/>
            <a:ext cx="2926080" cy="1397039"/>
          </a:xfrm>
          <a:prstGeom prst="rect">
            <a:avLst/>
          </a:prstGeom>
        </p:spPr>
        <p:txBody>
          <a:bodyPr/>
          <a:lstStyle/>
          <a:p>
            <a:fld id="{617609D1-5379-4918-9EA1-1F6BF178A29C}" type="slidenum">
              <a:rPr lang="en-US" smtClean="0"/>
              <a:t>‹#›</a:t>
            </a:fld>
            <a:endParaRPr lang="en-US" dirty="0"/>
          </a:p>
        </p:txBody>
      </p:sp>
    </p:spTree>
    <p:extLst>
      <p:ext uri="{BB962C8B-B14F-4D97-AF65-F5344CB8AC3E}">
        <p14:creationId xmlns:p14="http://schemas.microsoft.com/office/powerpoint/2010/main" val="2953894651"/>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518A71-00A1-4C83-BCF0-DAC202D6ADC5}" type="datetimeFigureOut">
              <a:rPr lang="en-US" smtClean="0"/>
              <a:t>6/2/18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63926" y="5876412"/>
            <a:ext cx="2926080" cy="1397039"/>
          </a:xfrm>
          <a:prstGeom prst="rect">
            <a:avLst/>
          </a:prstGeom>
        </p:spPr>
        <p:txBody>
          <a:bodyPr/>
          <a:lstStyle/>
          <a:p>
            <a:fld id="{617609D1-5379-4918-9EA1-1F6BF178A29C}" type="slidenum">
              <a:rPr lang="en-US" smtClean="0"/>
              <a:t>‹#›</a:t>
            </a:fld>
            <a:endParaRPr lang="en-US" dirty="0"/>
          </a:p>
        </p:txBody>
      </p:sp>
    </p:spTree>
    <p:extLst>
      <p:ext uri="{BB962C8B-B14F-4D97-AF65-F5344CB8AC3E}">
        <p14:creationId xmlns:p14="http://schemas.microsoft.com/office/powerpoint/2010/main" val="933838176"/>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Edit Master text styles</a:t>
            </a:r>
          </a:p>
        </p:txBody>
      </p:sp>
      <p:sp>
        <p:nvSpPr>
          <p:cNvPr id="5" name="Date Placeholder 4"/>
          <p:cNvSpPr>
            <a:spLocks noGrp="1"/>
          </p:cNvSpPr>
          <p:nvPr>
            <p:ph type="dt" sz="half" idx="10"/>
          </p:nvPr>
        </p:nvSpPr>
        <p:spPr/>
        <p:txBody>
          <a:bodyPr/>
          <a:lstStyle/>
          <a:p>
            <a:fld id="{99518A71-00A1-4C83-BCF0-DAC202D6ADC5}" type="datetimeFigureOut">
              <a:rPr lang="en-US" smtClean="0"/>
              <a:t>6/2/18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63926" y="5876412"/>
            <a:ext cx="2926080" cy="1397039"/>
          </a:xfrm>
          <a:prstGeom prst="rect">
            <a:avLst/>
          </a:prstGeom>
        </p:spPr>
        <p:txBody>
          <a:bodyPr/>
          <a:lstStyle>
            <a:lvl1pPr>
              <a:defRPr>
                <a:solidFill>
                  <a:srgbClr val="FFFFFF">
                    <a:alpha val="20000"/>
                  </a:srgbClr>
                </a:solidFill>
              </a:defRPr>
            </a:lvl1pPr>
          </a:lstStyle>
          <a:p>
            <a:fld id="{617609D1-5379-4918-9EA1-1F6BF178A29C}" type="slidenum">
              <a:rPr lang="en-US" smtClean="0"/>
              <a:t>‹#›</a:t>
            </a:fld>
            <a:endParaRPr lang="en-US" dirty="0"/>
          </a:p>
        </p:txBody>
      </p:sp>
    </p:spTree>
    <p:extLst>
      <p:ext uri="{BB962C8B-B14F-4D97-AF65-F5344CB8AC3E}">
        <p14:creationId xmlns:p14="http://schemas.microsoft.com/office/powerpoint/2010/main" val="109353124"/>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E6E6E6"/>
        </a:solidFill>
        <a:effectLst/>
      </p:bgPr>
    </p:bg>
    <p:spTree>
      <p:nvGrpSpPr>
        <p:cNvPr id="1" name=""/>
        <p:cNvGrpSpPr/>
        <p:nvPr/>
      </p:nvGrpSpPr>
      <p:grpSpPr>
        <a:xfrm>
          <a:off x="0" y="0"/>
          <a:ext cx="0" cy="0"/>
          <a:chOff x="0" y="0"/>
          <a:chExt cx="0" cy="0"/>
        </a:xfrm>
      </p:grpSpPr>
      <p:sp>
        <p:nvSpPr>
          <p:cNvPr id="14" name="Rounded Rectangle 13"/>
          <p:cNvSpPr/>
          <p:nvPr userDrawn="1"/>
        </p:nvSpPr>
        <p:spPr>
          <a:xfrm>
            <a:off x="232599" y="927426"/>
            <a:ext cx="11693238" cy="5336896"/>
          </a:xfrm>
          <a:prstGeom prst="roundRect">
            <a:avLst>
              <a:gd name="adj" fmla="val 2520"/>
            </a:avLst>
          </a:prstGeom>
          <a:solidFill>
            <a:srgbClr val="FBFBFB"/>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hlinkClick r:id="rId3" action="ppaction://hlinksldjump"/>
          </p:cNvPr>
          <p:cNvSpPr/>
          <p:nvPr userDrawn="1"/>
        </p:nvSpPr>
        <p:spPr>
          <a:xfrm>
            <a:off x="464023" y="736978"/>
            <a:ext cx="2182543" cy="1364777"/>
          </a:xfrm>
          <a:prstGeom prst="roundRec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1</a:t>
            </a:r>
            <a:endParaRPr lang="en-US" dirty="0"/>
          </a:p>
        </p:txBody>
      </p:sp>
      <p:sp>
        <p:nvSpPr>
          <p:cNvPr id="18" name="Rounded Rectangle 17">
            <a:hlinkClick r:id="rId4" action="ppaction://hlinksldjump"/>
          </p:cNvPr>
          <p:cNvSpPr/>
          <p:nvPr userDrawn="1"/>
        </p:nvSpPr>
        <p:spPr>
          <a:xfrm>
            <a:off x="9540884" y="736978"/>
            <a:ext cx="2182543" cy="1364777"/>
          </a:xfrm>
          <a:prstGeom prst="roundRect">
            <a:avLst>
              <a:gd name="adj" fmla="val 46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smtClean="0"/>
              <a:t>5</a:t>
            </a:r>
            <a:endParaRPr lang="en-US" dirty="0"/>
          </a:p>
        </p:txBody>
      </p:sp>
      <p:sp>
        <p:nvSpPr>
          <p:cNvPr id="19" name="Rounded Rectangle 18">
            <a:hlinkClick r:id="rId5" action="ppaction://hlinksldjump"/>
          </p:cNvPr>
          <p:cNvSpPr/>
          <p:nvPr userDrawn="1"/>
        </p:nvSpPr>
        <p:spPr>
          <a:xfrm>
            <a:off x="2733238" y="736978"/>
            <a:ext cx="2182543" cy="1364777"/>
          </a:xfrm>
          <a:prstGeom prst="roundRect">
            <a:avLst>
              <a:gd name="adj" fmla="val 4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smtClean="0"/>
              <a:t>2</a:t>
            </a:r>
            <a:endParaRPr lang="en-US" dirty="0"/>
          </a:p>
        </p:txBody>
      </p:sp>
      <p:sp>
        <p:nvSpPr>
          <p:cNvPr id="20" name="Rounded Rectangle 19">
            <a:hlinkClick r:id="rId3" action="ppaction://hlinksldjump"/>
          </p:cNvPr>
          <p:cNvSpPr/>
          <p:nvPr userDrawn="1"/>
        </p:nvSpPr>
        <p:spPr>
          <a:xfrm>
            <a:off x="5002453" y="736978"/>
            <a:ext cx="2182543" cy="1364777"/>
          </a:xfrm>
          <a:prstGeom prst="roundRect">
            <a:avLst>
              <a:gd name="adj" fmla="val 466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smtClean="0"/>
              <a:t>3</a:t>
            </a:r>
            <a:endParaRPr lang="en-US" dirty="0"/>
          </a:p>
        </p:txBody>
      </p:sp>
      <p:sp>
        <p:nvSpPr>
          <p:cNvPr id="21" name="Rounded Rectangle 20">
            <a:hlinkClick r:id="rId5" action="ppaction://hlinksldjump"/>
          </p:cNvPr>
          <p:cNvSpPr/>
          <p:nvPr userDrawn="1"/>
        </p:nvSpPr>
        <p:spPr>
          <a:xfrm>
            <a:off x="7271668" y="736978"/>
            <a:ext cx="2182543" cy="1364777"/>
          </a:xfrm>
          <a:prstGeom prst="roundRect">
            <a:avLst>
              <a:gd name="adj" fmla="val 4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smtClean="0"/>
              <a:t>4</a:t>
            </a:r>
            <a:endParaRPr lang="en-US" dirty="0"/>
          </a:p>
        </p:txBody>
      </p:sp>
      <p:sp>
        <p:nvSpPr>
          <p:cNvPr id="2" name="Rectangle 1"/>
          <p:cNvSpPr/>
          <p:nvPr userDrawn="1"/>
        </p:nvSpPr>
        <p:spPr>
          <a:xfrm>
            <a:off x="232599" y="1419366"/>
            <a:ext cx="11693238" cy="5213446"/>
          </a:xfrm>
          <a:prstGeom prst="rect">
            <a:avLst/>
          </a:prstGeom>
          <a:gradFill flip="none" rotWithShape="1">
            <a:gsLst>
              <a:gs pos="0">
                <a:srgbClr val="FBFBFB"/>
              </a:gs>
              <a:gs pos="100000">
                <a:srgbClr val="F0F0F0"/>
              </a:gs>
            </a:gsLst>
            <a:lin ang="5400000" scaled="1"/>
            <a:tileRect/>
          </a:gradFill>
          <a:ln w="28575">
            <a:solidFill>
              <a:srgbClr val="FFFFFF"/>
            </a:solidFill>
          </a:ln>
          <a:effectLst>
            <a:outerShdw blurRad="139700" dist="50800" dir="16200000"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3" name="Title 22"/>
          <p:cNvSpPr>
            <a:spLocks noGrp="1"/>
          </p:cNvSpPr>
          <p:nvPr>
            <p:ph type="title"/>
          </p:nvPr>
        </p:nvSpPr>
        <p:spPr>
          <a:xfrm>
            <a:off x="464023" y="1443297"/>
            <a:ext cx="10515600" cy="1325563"/>
          </a:xfrm>
        </p:spPr>
        <p:txBody>
          <a:bodyPr/>
          <a:lstStyle/>
          <a:p>
            <a:r>
              <a:rPr lang="en-US" smtClean="0"/>
              <a:t>Click to edit Master title style</a:t>
            </a:r>
            <a:endParaRPr lang="en-US"/>
          </a:p>
        </p:txBody>
      </p:sp>
      <p:sp>
        <p:nvSpPr>
          <p:cNvPr id="25" name="Content Placeholder 24"/>
          <p:cNvSpPr>
            <a:spLocks noGrp="1"/>
          </p:cNvSpPr>
          <p:nvPr>
            <p:ph sz="quarter" idx="10"/>
          </p:nvPr>
        </p:nvSpPr>
        <p:spPr>
          <a:xfrm>
            <a:off x="463550" y="2962275"/>
            <a:ext cx="11136313" cy="330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ustDataLst>
      <p:tags r:id="rId1"/>
    </p:custDataLst>
    <p:extLst>
      <p:ext uri="{BB962C8B-B14F-4D97-AF65-F5344CB8AC3E}">
        <p14:creationId xmlns:p14="http://schemas.microsoft.com/office/powerpoint/2010/main" val="3931190893"/>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99518A71-00A1-4C83-BCF0-DAC202D6ADC5}" type="datetimeFigureOut">
              <a:rPr lang="en-US" smtClean="0"/>
              <a:t>6/2/18</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a:xfrm>
            <a:off x="8763926" y="5876412"/>
            <a:ext cx="2926080" cy="1397039"/>
          </a:xfrm>
          <a:prstGeom prst="rect">
            <a:avLst/>
          </a:prstGeom>
        </p:spPr>
        <p:txBody>
          <a:bodyPr/>
          <a:lstStyle>
            <a:lvl1pPr>
              <a:defRPr>
                <a:solidFill>
                  <a:srgbClr val="FFFFFF">
                    <a:alpha val="25000"/>
                  </a:srgbClr>
                </a:solidFill>
              </a:defRPr>
            </a:lvl1pPr>
          </a:lstStyle>
          <a:p>
            <a:fld id="{617609D1-5379-4918-9EA1-1F6BF178A29C}" type="slidenum">
              <a:rPr lang="en-US" smtClean="0"/>
              <a:t>‹#›</a:t>
            </a:fld>
            <a:endParaRPr lang="en-US" dirty="0"/>
          </a:p>
        </p:txBody>
      </p:sp>
    </p:spTree>
    <p:extLst>
      <p:ext uri="{BB962C8B-B14F-4D97-AF65-F5344CB8AC3E}">
        <p14:creationId xmlns:p14="http://schemas.microsoft.com/office/powerpoint/2010/main" val="663314343"/>
      </p:ext>
    </p:extLst>
  </p:cSld>
  <p:clrMapOvr>
    <a:masterClrMapping/>
  </p:clrMapOvr>
  <p:timing>
    <p:tnLst>
      <p:par>
        <p:cTn xmlns:p14="http://schemas.microsoft.com/office/powerpoint/2010/main" id="1" dur="indefinite" restart="never" nodeType="tmRoot"/>
      </p:par>
    </p:tnLst>
  </p:timing>
  <p:extLst>
    <p:ext uri="{DCECCB84-F9BA-43D5-87BE-67443E8EF086}">
      <p15:sldGuideLst xmlns:p15="http://schemas.microsoft.com/office/powerpoint/2012/main" xmlns=""/>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518A71-00A1-4C83-BCF0-DAC202D6ADC5}" type="datetimeFigureOut">
              <a:rPr lang="en-US" smtClean="0"/>
              <a:t>6/2/18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63926" y="5876412"/>
            <a:ext cx="2926080" cy="1397039"/>
          </a:xfrm>
          <a:prstGeom prst="rect">
            <a:avLst/>
          </a:prstGeom>
        </p:spPr>
        <p:txBody>
          <a:bodyPr/>
          <a:lstStyle/>
          <a:p>
            <a:fld id="{617609D1-5379-4918-9EA1-1F6BF178A29C}" type="slidenum">
              <a:rPr lang="en-US" smtClean="0"/>
              <a:t>‹#›</a:t>
            </a:fld>
            <a:endParaRPr lang="en-US" dirty="0"/>
          </a:p>
        </p:txBody>
      </p:sp>
    </p:spTree>
    <p:extLst>
      <p:ext uri="{BB962C8B-B14F-4D97-AF65-F5344CB8AC3E}">
        <p14:creationId xmlns:p14="http://schemas.microsoft.com/office/powerpoint/2010/main" val="3299189372"/>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518A71-00A1-4C83-BCF0-DAC202D6ADC5}" type="datetimeFigureOut">
              <a:rPr lang="en-US" smtClean="0"/>
              <a:t>6/2/18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63926" y="5876412"/>
            <a:ext cx="2926080" cy="1397039"/>
          </a:xfrm>
          <a:prstGeom prst="rect">
            <a:avLst/>
          </a:prstGeom>
        </p:spPr>
        <p:txBody>
          <a:bodyPr/>
          <a:lstStyle/>
          <a:p>
            <a:fld id="{617609D1-5379-4918-9EA1-1F6BF178A29C}" type="slidenum">
              <a:rPr lang="en-US" smtClean="0"/>
              <a:t>‹#›</a:t>
            </a:fld>
            <a:endParaRPr lang="en-US" dirty="0"/>
          </a:p>
        </p:txBody>
      </p:sp>
    </p:spTree>
    <p:extLst>
      <p:ext uri="{BB962C8B-B14F-4D97-AF65-F5344CB8AC3E}">
        <p14:creationId xmlns:p14="http://schemas.microsoft.com/office/powerpoint/2010/main" val="2993471942"/>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Edit Master text styles</a:t>
            </a:r>
          </a:p>
        </p:txBody>
      </p:sp>
      <p:sp>
        <p:nvSpPr>
          <p:cNvPr id="5" name="Date Placeholder 4"/>
          <p:cNvSpPr>
            <a:spLocks noGrp="1"/>
          </p:cNvSpPr>
          <p:nvPr>
            <p:ph type="dt" sz="half" idx="10"/>
          </p:nvPr>
        </p:nvSpPr>
        <p:spPr/>
        <p:txBody>
          <a:bodyPr/>
          <a:lstStyle/>
          <a:p>
            <a:fld id="{99518A71-00A1-4C83-BCF0-DAC202D6ADC5}" type="datetimeFigureOut">
              <a:rPr lang="en-US" smtClean="0"/>
              <a:t>6/2/18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63926" y="5876412"/>
            <a:ext cx="2926080" cy="1397039"/>
          </a:xfrm>
          <a:prstGeom prst="rect">
            <a:avLst/>
          </a:prstGeom>
        </p:spPr>
        <p:txBody>
          <a:bodyPr/>
          <a:lstStyle>
            <a:lvl1pPr>
              <a:defRPr>
                <a:solidFill>
                  <a:srgbClr val="FFFFFF">
                    <a:alpha val="20000"/>
                  </a:srgbClr>
                </a:solidFill>
              </a:defRPr>
            </a:lvl1pPr>
          </a:lstStyle>
          <a:p>
            <a:fld id="{617609D1-5379-4918-9EA1-1F6BF178A29C}" type="slidenum">
              <a:rPr lang="en-US" smtClean="0"/>
              <a:t>‹#›</a:t>
            </a:fld>
            <a:endParaRPr lang="en-US" dirty="0"/>
          </a:p>
        </p:txBody>
      </p:sp>
    </p:spTree>
    <p:extLst>
      <p:ext uri="{BB962C8B-B14F-4D97-AF65-F5344CB8AC3E}">
        <p14:creationId xmlns:p14="http://schemas.microsoft.com/office/powerpoint/2010/main" val="3881001376"/>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E6E6E6"/>
        </a:solidFill>
        <a:effectLst/>
      </p:bgPr>
    </p:bg>
    <p:spTree>
      <p:nvGrpSpPr>
        <p:cNvPr id="1" name=""/>
        <p:cNvGrpSpPr/>
        <p:nvPr/>
      </p:nvGrpSpPr>
      <p:grpSpPr>
        <a:xfrm>
          <a:off x="0" y="0"/>
          <a:ext cx="0" cy="0"/>
          <a:chOff x="0" y="0"/>
          <a:chExt cx="0" cy="0"/>
        </a:xfrm>
      </p:grpSpPr>
      <p:sp>
        <p:nvSpPr>
          <p:cNvPr id="14" name="Rounded Rectangle 13"/>
          <p:cNvSpPr/>
          <p:nvPr userDrawn="1"/>
        </p:nvSpPr>
        <p:spPr>
          <a:xfrm>
            <a:off x="232599" y="927426"/>
            <a:ext cx="11693238" cy="5336896"/>
          </a:xfrm>
          <a:prstGeom prst="roundRect">
            <a:avLst>
              <a:gd name="adj" fmla="val 2520"/>
            </a:avLst>
          </a:prstGeom>
          <a:solidFill>
            <a:srgbClr val="FBFBFB"/>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hlinkClick r:id="rId3" action="ppaction://hlinksldjump"/>
          </p:cNvPr>
          <p:cNvSpPr/>
          <p:nvPr userDrawn="1"/>
        </p:nvSpPr>
        <p:spPr>
          <a:xfrm>
            <a:off x="464023" y="736978"/>
            <a:ext cx="2182543" cy="1364777"/>
          </a:xfrm>
          <a:prstGeom prst="roundRec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1</a:t>
            </a:r>
            <a:endParaRPr lang="en-US" dirty="0"/>
          </a:p>
        </p:txBody>
      </p:sp>
      <p:sp>
        <p:nvSpPr>
          <p:cNvPr id="18" name="Rounded Rectangle 17">
            <a:hlinkClick r:id="rId4" action="ppaction://hlinksldjump"/>
          </p:cNvPr>
          <p:cNvSpPr/>
          <p:nvPr userDrawn="1"/>
        </p:nvSpPr>
        <p:spPr>
          <a:xfrm>
            <a:off x="9540884" y="736978"/>
            <a:ext cx="2182543" cy="1364777"/>
          </a:xfrm>
          <a:prstGeom prst="roundRect">
            <a:avLst>
              <a:gd name="adj" fmla="val 46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smtClean="0"/>
              <a:t>5</a:t>
            </a:r>
            <a:endParaRPr lang="en-US" dirty="0"/>
          </a:p>
        </p:txBody>
      </p:sp>
      <p:sp>
        <p:nvSpPr>
          <p:cNvPr id="19" name="Rounded Rectangle 18">
            <a:hlinkClick r:id="rId5" action="ppaction://hlinksldjump"/>
          </p:cNvPr>
          <p:cNvSpPr/>
          <p:nvPr userDrawn="1"/>
        </p:nvSpPr>
        <p:spPr>
          <a:xfrm>
            <a:off x="2733238" y="736978"/>
            <a:ext cx="2182543" cy="1364777"/>
          </a:xfrm>
          <a:prstGeom prst="roundRect">
            <a:avLst>
              <a:gd name="adj" fmla="val 4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smtClean="0"/>
              <a:t>2</a:t>
            </a:r>
            <a:endParaRPr lang="en-US" dirty="0"/>
          </a:p>
        </p:txBody>
      </p:sp>
      <p:sp>
        <p:nvSpPr>
          <p:cNvPr id="20" name="Rounded Rectangle 19">
            <a:hlinkClick r:id="rId3" action="ppaction://hlinksldjump"/>
          </p:cNvPr>
          <p:cNvSpPr/>
          <p:nvPr userDrawn="1"/>
        </p:nvSpPr>
        <p:spPr>
          <a:xfrm>
            <a:off x="5002453" y="736978"/>
            <a:ext cx="2182543" cy="1364777"/>
          </a:xfrm>
          <a:prstGeom prst="roundRect">
            <a:avLst>
              <a:gd name="adj" fmla="val 466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smtClean="0"/>
              <a:t>3</a:t>
            </a:r>
            <a:endParaRPr lang="en-US" dirty="0"/>
          </a:p>
        </p:txBody>
      </p:sp>
      <p:sp>
        <p:nvSpPr>
          <p:cNvPr id="21" name="Rounded Rectangle 20">
            <a:hlinkClick r:id="rId5" action="ppaction://hlinksldjump"/>
          </p:cNvPr>
          <p:cNvSpPr/>
          <p:nvPr userDrawn="1"/>
        </p:nvSpPr>
        <p:spPr>
          <a:xfrm>
            <a:off x="7271668" y="736978"/>
            <a:ext cx="2182543" cy="1364777"/>
          </a:xfrm>
          <a:prstGeom prst="roundRect">
            <a:avLst>
              <a:gd name="adj" fmla="val 4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smtClean="0"/>
              <a:t>4</a:t>
            </a:r>
            <a:endParaRPr lang="en-US" dirty="0"/>
          </a:p>
        </p:txBody>
      </p:sp>
      <p:sp>
        <p:nvSpPr>
          <p:cNvPr id="2" name="Rectangle 1"/>
          <p:cNvSpPr/>
          <p:nvPr userDrawn="1"/>
        </p:nvSpPr>
        <p:spPr>
          <a:xfrm>
            <a:off x="232599" y="1419366"/>
            <a:ext cx="11693238" cy="5213446"/>
          </a:xfrm>
          <a:prstGeom prst="rect">
            <a:avLst/>
          </a:prstGeom>
          <a:gradFill flip="none" rotWithShape="1">
            <a:gsLst>
              <a:gs pos="0">
                <a:srgbClr val="FBFBFB"/>
              </a:gs>
              <a:gs pos="100000">
                <a:srgbClr val="F0F0F0"/>
              </a:gs>
            </a:gsLst>
            <a:lin ang="5400000" scaled="1"/>
            <a:tileRect/>
          </a:gradFill>
          <a:ln w="28575">
            <a:solidFill>
              <a:srgbClr val="FFFFFF"/>
            </a:solidFill>
          </a:ln>
          <a:effectLst>
            <a:outerShdw blurRad="139700" dist="50800" dir="16200000"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3" name="Title 22"/>
          <p:cNvSpPr>
            <a:spLocks noGrp="1"/>
          </p:cNvSpPr>
          <p:nvPr>
            <p:ph type="title"/>
          </p:nvPr>
        </p:nvSpPr>
        <p:spPr>
          <a:xfrm>
            <a:off x="464023" y="1443297"/>
            <a:ext cx="10515600" cy="1325563"/>
          </a:xfrm>
        </p:spPr>
        <p:txBody>
          <a:bodyPr/>
          <a:lstStyle/>
          <a:p>
            <a:r>
              <a:rPr lang="en-US" smtClean="0"/>
              <a:t>Click to edit Master title style</a:t>
            </a:r>
            <a:endParaRPr lang="en-US"/>
          </a:p>
        </p:txBody>
      </p:sp>
      <p:sp>
        <p:nvSpPr>
          <p:cNvPr id="25" name="Content Placeholder 24"/>
          <p:cNvSpPr>
            <a:spLocks noGrp="1"/>
          </p:cNvSpPr>
          <p:nvPr>
            <p:ph sz="quarter" idx="10"/>
          </p:nvPr>
        </p:nvSpPr>
        <p:spPr>
          <a:xfrm>
            <a:off x="463550" y="2962275"/>
            <a:ext cx="11136313" cy="330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ustDataLst>
      <p:tags r:id="rId1"/>
    </p:custDataLst>
    <p:extLst>
      <p:ext uri="{BB962C8B-B14F-4D97-AF65-F5344CB8AC3E}">
        <p14:creationId xmlns:p14="http://schemas.microsoft.com/office/powerpoint/2010/main" val="765827761"/>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99518A71-00A1-4C83-BCF0-DAC202D6ADC5}" type="datetimeFigureOut">
              <a:rPr lang="en-US" smtClean="0"/>
              <a:t>6/2/18</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a:xfrm>
            <a:off x="8763926" y="5876412"/>
            <a:ext cx="2926080" cy="1397039"/>
          </a:xfrm>
          <a:prstGeom prst="rect">
            <a:avLst/>
          </a:prstGeom>
        </p:spPr>
        <p:txBody>
          <a:bodyPr/>
          <a:lstStyle>
            <a:lvl1pPr>
              <a:defRPr>
                <a:solidFill>
                  <a:srgbClr val="FFFFFF">
                    <a:alpha val="25000"/>
                  </a:srgbClr>
                </a:solidFill>
              </a:defRPr>
            </a:lvl1pPr>
          </a:lstStyle>
          <a:p>
            <a:fld id="{617609D1-5379-4918-9EA1-1F6BF178A29C}" type="slidenum">
              <a:rPr lang="en-US" smtClean="0"/>
              <a:t>‹#›</a:t>
            </a:fld>
            <a:endParaRPr lang="en-US" dirty="0"/>
          </a:p>
        </p:txBody>
      </p:sp>
    </p:spTree>
    <p:extLst>
      <p:ext uri="{BB962C8B-B14F-4D97-AF65-F5344CB8AC3E}">
        <p14:creationId xmlns:p14="http://schemas.microsoft.com/office/powerpoint/2010/main" val="863677406"/>
      </p:ext>
    </p:extLst>
  </p:cSld>
  <p:clrMapOvr>
    <a:masterClrMapping/>
  </p:clrMapOvr>
  <p:timing>
    <p:tnLst>
      <p:par>
        <p:cTn xmlns:p14="http://schemas.microsoft.com/office/powerpoint/2010/main" id="1" dur="indefinite" restart="never" nodeType="tmRoot"/>
      </p:par>
    </p:tnLst>
  </p:timing>
  <p:extLst>
    <p:ext uri="{DCECCB84-F9BA-43D5-87BE-67443E8EF086}">
      <p15:sldGuideLst xmlns:p15="http://schemas.microsoft.com/office/powerpoint/2012/main" xmlns=""/>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518A71-00A1-4C83-BCF0-DAC202D6ADC5}" type="datetimeFigureOut">
              <a:rPr lang="en-US" smtClean="0"/>
              <a:t>6/2/18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63926" y="5876412"/>
            <a:ext cx="2926080" cy="1397039"/>
          </a:xfrm>
          <a:prstGeom prst="rect">
            <a:avLst/>
          </a:prstGeom>
        </p:spPr>
        <p:txBody>
          <a:bodyPr/>
          <a:lstStyle/>
          <a:p>
            <a:fld id="{617609D1-5379-4918-9EA1-1F6BF178A29C}" type="slidenum">
              <a:rPr lang="en-US" smtClean="0"/>
              <a:t>‹#›</a:t>
            </a:fld>
            <a:endParaRPr lang="en-US" dirty="0"/>
          </a:p>
        </p:txBody>
      </p:sp>
    </p:spTree>
    <p:extLst>
      <p:ext uri="{BB962C8B-B14F-4D97-AF65-F5344CB8AC3E}">
        <p14:creationId xmlns:p14="http://schemas.microsoft.com/office/powerpoint/2010/main" val="103860620"/>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518A71-00A1-4C83-BCF0-DAC202D6ADC5}" type="datetimeFigureOut">
              <a:rPr lang="en-US" smtClean="0"/>
              <a:t>6/2/18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63926" y="5876412"/>
            <a:ext cx="2926080" cy="1397039"/>
          </a:xfrm>
          <a:prstGeom prst="rect">
            <a:avLst/>
          </a:prstGeom>
        </p:spPr>
        <p:txBody>
          <a:bodyPr/>
          <a:lstStyle/>
          <a:p>
            <a:fld id="{617609D1-5379-4918-9EA1-1F6BF178A29C}" type="slidenum">
              <a:rPr lang="en-US" smtClean="0"/>
              <a:t>‹#›</a:t>
            </a:fld>
            <a:endParaRPr lang="en-US" dirty="0"/>
          </a:p>
        </p:txBody>
      </p:sp>
    </p:spTree>
    <p:extLst>
      <p:ext uri="{BB962C8B-B14F-4D97-AF65-F5344CB8AC3E}">
        <p14:creationId xmlns:p14="http://schemas.microsoft.com/office/powerpoint/2010/main" val="704155180"/>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518A71-00A1-4C83-BCF0-DAC202D6ADC5}" type="datetimeFigureOut">
              <a:rPr lang="en-US" smtClean="0"/>
              <a:t>6/2/18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63926" y="5876412"/>
            <a:ext cx="2926080" cy="1397039"/>
          </a:xfrm>
          <a:prstGeom prst="rect">
            <a:avLst/>
          </a:prstGeom>
        </p:spPr>
        <p:txBody>
          <a:bodyPr/>
          <a:lstStyle/>
          <a:p>
            <a:fld id="{617609D1-5379-4918-9EA1-1F6BF178A29C}" type="slidenum">
              <a:rPr lang="en-US" smtClean="0"/>
              <a:t>‹#›</a:t>
            </a:fld>
            <a:endParaRPr lang="en-US" dirty="0"/>
          </a:p>
        </p:txBody>
      </p:sp>
    </p:spTree>
    <p:extLst>
      <p:ext uri="{BB962C8B-B14F-4D97-AF65-F5344CB8AC3E}">
        <p14:creationId xmlns:p14="http://schemas.microsoft.com/office/powerpoint/2010/main" val="3809064871"/>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Edit Master text styles</a:t>
            </a:r>
          </a:p>
        </p:txBody>
      </p:sp>
      <p:sp>
        <p:nvSpPr>
          <p:cNvPr id="5" name="Date Placeholder 4"/>
          <p:cNvSpPr>
            <a:spLocks noGrp="1"/>
          </p:cNvSpPr>
          <p:nvPr>
            <p:ph type="dt" sz="half" idx="10"/>
          </p:nvPr>
        </p:nvSpPr>
        <p:spPr/>
        <p:txBody>
          <a:bodyPr/>
          <a:lstStyle/>
          <a:p>
            <a:fld id="{99518A71-00A1-4C83-BCF0-DAC202D6ADC5}" type="datetimeFigureOut">
              <a:rPr lang="en-US" smtClean="0"/>
              <a:t>6/2/18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63926" y="5876412"/>
            <a:ext cx="2926080" cy="1397039"/>
          </a:xfrm>
          <a:prstGeom prst="rect">
            <a:avLst/>
          </a:prstGeom>
        </p:spPr>
        <p:txBody>
          <a:bodyPr/>
          <a:lstStyle>
            <a:lvl1pPr>
              <a:defRPr>
                <a:solidFill>
                  <a:srgbClr val="FFFFFF">
                    <a:alpha val="20000"/>
                  </a:srgbClr>
                </a:solidFill>
              </a:defRPr>
            </a:lvl1pPr>
          </a:lstStyle>
          <a:p>
            <a:fld id="{617609D1-5379-4918-9EA1-1F6BF178A29C}" type="slidenum">
              <a:rPr lang="en-US" smtClean="0"/>
              <a:t>‹#›</a:t>
            </a:fld>
            <a:endParaRPr lang="en-US" dirty="0"/>
          </a:p>
        </p:txBody>
      </p:sp>
    </p:spTree>
    <p:extLst>
      <p:ext uri="{BB962C8B-B14F-4D97-AF65-F5344CB8AC3E}">
        <p14:creationId xmlns:p14="http://schemas.microsoft.com/office/powerpoint/2010/main" val="1145429249"/>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E6E6E6"/>
        </a:solidFill>
        <a:effectLst/>
      </p:bgPr>
    </p:bg>
    <p:spTree>
      <p:nvGrpSpPr>
        <p:cNvPr id="1" name=""/>
        <p:cNvGrpSpPr/>
        <p:nvPr/>
      </p:nvGrpSpPr>
      <p:grpSpPr>
        <a:xfrm>
          <a:off x="0" y="0"/>
          <a:ext cx="0" cy="0"/>
          <a:chOff x="0" y="0"/>
          <a:chExt cx="0" cy="0"/>
        </a:xfrm>
      </p:grpSpPr>
      <p:sp>
        <p:nvSpPr>
          <p:cNvPr id="14" name="Rounded Rectangle 13"/>
          <p:cNvSpPr/>
          <p:nvPr userDrawn="1"/>
        </p:nvSpPr>
        <p:spPr>
          <a:xfrm>
            <a:off x="232599" y="927426"/>
            <a:ext cx="11693238" cy="5336896"/>
          </a:xfrm>
          <a:prstGeom prst="roundRect">
            <a:avLst>
              <a:gd name="adj" fmla="val 2520"/>
            </a:avLst>
          </a:prstGeom>
          <a:solidFill>
            <a:srgbClr val="FBFBFB"/>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hlinkClick r:id="rId3" action="ppaction://hlinksldjump"/>
          </p:cNvPr>
          <p:cNvSpPr/>
          <p:nvPr userDrawn="1"/>
        </p:nvSpPr>
        <p:spPr>
          <a:xfrm>
            <a:off x="464023" y="736978"/>
            <a:ext cx="2182543" cy="1364777"/>
          </a:xfrm>
          <a:prstGeom prst="roundRec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1</a:t>
            </a:r>
            <a:endParaRPr lang="en-US" dirty="0"/>
          </a:p>
        </p:txBody>
      </p:sp>
      <p:sp>
        <p:nvSpPr>
          <p:cNvPr id="18" name="Rounded Rectangle 17">
            <a:hlinkClick r:id="rId4" action="ppaction://hlinksldjump"/>
          </p:cNvPr>
          <p:cNvSpPr/>
          <p:nvPr userDrawn="1"/>
        </p:nvSpPr>
        <p:spPr>
          <a:xfrm>
            <a:off x="9540884" y="736978"/>
            <a:ext cx="2182543" cy="1364777"/>
          </a:xfrm>
          <a:prstGeom prst="roundRect">
            <a:avLst>
              <a:gd name="adj" fmla="val 46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smtClean="0"/>
              <a:t>5</a:t>
            </a:r>
            <a:endParaRPr lang="en-US" dirty="0"/>
          </a:p>
        </p:txBody>
      </p:sp>
      <p:sp>
        <p:nvSpPr>
          <p:cNvPr id="19" name="Rounded Rectangle 18">
            <a:hlinkClick r:id="rId5" action="ppaction://hlinksldjump"/>
          </p:cNvPr>
          <p:cNvSpPr/>
          <p:nvPr userDrawn="1"/>
        </p:nvSpPr>
        <p:spPr>
          <a:xfrm>
            <a:off x="2733238" y="736978"/>
            <a:ext cx="2182543" cy="1364777"/>
          </a:xfrm>
          <a:prstGeom prst="roundRect">
            <a:avLst>
              <a:gd name="adj" fmla="val 4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smtClean="0"/>
              <a:t>2</a:t>
            </a:r>
            <a:endParaRPr lang="en-US" dirty="0"/>
          </a:p>
        </p:txBody>
      </p:sp>
      <p:sp>
        <p:nvSpPr>
          <p:cNvPr id="20" name="Rounded Rectangle 19">
            <a:hlinkClick r:id="rId3" action="ppaction://hlinksldjump"/>
          </p:cNvPr>
          <p:cNvSpPr/>
          <p:nvPr userDrawn="1"/>
        </p:nvSpPr>
        <p:spPr>
          <a:xfrm>
            <a:off x="5002453" y="736978"/>
            <a:ext cx="2182543" cy="1364777"/>
          </a:xfrm>
          <a:prstGeom prst="roundRect">
            <a:avLst>
              <a:gd name="adj" fmla="val 466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smtClean="0"/>
              <a:t>3</a:t>
            </a:r>
            <a:endParaRPr lang="en-US" dirty="0"/>
          </a:p>
        </p:txBody>
      </p:sp>
      <p:sp>
        <p:nvSpPr>
          <p:cNvPr id="21" name="Rounded Rectangle 20">
            <a:hlinkClick r:id="rId5" action="ppaction://hlinksldjump"/>
          </p:cNvPr>
          <p:cNvSpPr/>
          <p:nvPr userDrawn="1"/>
        </p:nvSpPr>
        <p:spPr>
          <a:xfrm>
            <a:off x="7271668" y="736978"/>
            <a:ext cx="2182543" cy="1364777"/>
          </a:xfrm>
          <a:prstGeom prst="roundRect">
            <a:avLst>
              <a:gd name="adj" fmla="val 4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smtClean="0"/>
              <a:t>4</a:t>
            </a:r>
            <a:endParaRPr lang="en-US" dirty="0"/>
          </a:p>
        </p:txBody>
      </p:sp>
      <p:sp>
        <p:nvSpPr>
          <p:cNvPr id="2" name="Rectangle 1"/>
          <p:cNvSpPr/>
          <p:nvPr userDrawn="1"/>
        </p:nvSpPr>
        <p:spPr>
          <a:xfrm>
            <a:off x="232599" y="1419366"/>
            <a:ext cx="11693238" cy="5213446"/>
          </a:xfrm>
          <a:prstGeom prst="rect">
            <a:avLst/>
          </a:prstGeom>
          <a:gradFill flip="none" rotWithShape="1">
            <a:gsLst>
              <a:gs pos="0">
                <a:srgbClr val="FBFBFB"/>
              </a:gs>
              <a:gs pos="100000">
                <a:srgbClr val="F0F0F0"/>
              </a:gs>
            </a:gsLst>
            <a:lin ang="5400000" scaled="1"/>
            <a:tileRect/>
          </a:gradFill>
          <a:ln w="28575">
            <a:solidFill>
              <a:srgbClr val="FFFFFF"/>
            </a:solidFill>
          </a:ln>
          <a:effectLst>
            <a:outerShdw blurRad="139700" dist="50800" dir="16200000"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3" name="Title 22"/>
          <p:cNvSpPr>
            <a:spLocks noGrp="1"/>
          </p:cNvSpPr>
          <p:nvPr>
            <p:ph type="title"/>
          </p:nvPr>
        </p:nvSpPr>
        <p:spPr>
          <a:xfrm>
            <a:off x="464023" y="1443297"/>
            <a:ext cx="10515600" cy="1325563"/>
          </a:xfrm>
        </p:spPr>
        <p:txBody>
          <a:bodyPr/>
          <a:lstStyle/>
          <a:p>
            <a:r>
              <a:rPr lang="en-US" smtClean="0"/>
              <a:t>Click to edit Master title style</a:t>
            </a:r>
            <a:endParaRPr lang="en-US"/>
          </a:p>
        </p:txBody>
      </p:sp>
      <p:sp>
        <p:nvSpPr>
          <p:cNvPr id="25" name="Content Placeholder 24"/>
          <p:cNvSpPr>
            <a:spLocks noGrp="1"/>
          </p:cNvSpPr>
          <p:nvPr>
            <p:ph sz="quarter" idx="10"/>
          </p:nvPr>
        </p:nvSpPr>
        <p:spPr>
          <a:xfrm>
            <a:off x="463550" y="2962275"/>
            <a:ext cx="11136313" cy="330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ustDataLst>
      <p:tags r:id="rId1"/>
    </p:custDataLst>
    <p:extLst>
      <p:ext uri="{BB962C8B-B14F-4D97-AF65-F5344CB8AC3E}">
        <p14:creationId xmlns:p14="http://schemas.microsoft.com/office/powerpoint/2010/main" val="4047030990"/>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99518A71-00A1-4C83-BCF0-DAC202D6ADC5}" type="datetimeFigureOut">
              <a:rPr lang="en-US" smtClean="0"/>
              <a:t>6/2/18</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a:xfrm>
            <a:off x="8763926" y="5876412"/>
            <a:ext cx="2926080" cy="1397039"/>
          </a:xfrm>
          <a:prstGeom prst="rect">
            <a:avLst/>
          </a:prstGeom>
        </p:spPr>
        <p:txBody>
          <a:bodyPr/>
          <a:lstStyle>
            <a:lvl1pPr>
              <a:defRPr>
                <a:solidFill>
                  <a:srgbClr val="FFFFFF">
                    <a:alpha val="25000"/>
                  </a:srgbClr>
                </a:solidFill>
              </a:defRPr>
            </a:lvl1pPr>
          </a:lstStyle>
          <a:p>
            <a:fld id="{617609D1-5379-4918-9EA1-1F6BF178A29C}" type="slidenum">
              <a:rPr lang="en-US" smtClean="0"/>
              <a:t>‹#›</a:t>
            </a:fld>
            <a:endParaRPr lang="en-US" dirty="0"/>
          </a:p>
        </p:txBody>
      </p:sp>
    </p:spTree>
    <p:extLst>
      <p:ext uri="{BB962C8B-B14F-4D97-AF65-F5344CB8AC3E}">
        <p14:creationId xmlns:p14="http://schemas.microsoft.com/office/powerpoint/2010/main" val="1603011533"/>
      </p:ext>
    </p:extLst>
  </p:cSld>
  <p:clrMapOvr>
    <a:masterClrMapping/>
  </p:clrMapOvr>
  <p:timing>
    <p:tnLst>
      <p:par>
        <p:cTn xmlns:p14="http://schemas.microsoft.com/office/powerpoint/2010/main" id="1" dur="indefinite" restart="never" nodeType="tmRoot"/>
      </p:par>
    </p:tnLst>
  </p:timing>
  <p:extLst>
    <p:ext uri="{DCECCB84-F9BA-43D5-87BE-67443E8EF086}">
      <p15:sldGuideLst xmlns:p15="http://schemas.microsoft.com/office/powerpoint/2012/main" xmlns=""/>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518A71-00A1-4C83-BCF0-DAC202D6ADC5}" type="datetimeFigureOut">
              <a:rPr lang="en-US" smtClean="0"/>
              <a:t>6/2/18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63926" y="5876412"/>
            <a:ext cx="2926080" cy="1397039"/>
          </a:xfrm>
          <a:prstGeom prst="rect">
            <a:avLst/>
          </a:prstGeom>
        </p:spPr>
        <p:txBody>
          <a:bodyPr/>
          <a:lstStyle/>
          <a:p>
            <a:fld id="{617609D1-5379-4918-9EA1-1F6BF178A29C}" type="slidenum">
              <a:rPr lang="en-US" smtClean="0"/>
              <a:t>‹#›</a:t>
            </a:fld>
            <a:endParaRPr lang="en-US" dirty="0"/>
          </a:p>
        </p:txBody>
      </p:sp>
    </p:spTree>
    <p:extLst>
      <p:ext uri="{BB962C8B-B14F-4D97-AF65-F5344CB8AC3E}">
        <p14:creationId xmlns:p14="http://schemas.microsoft.com/office/powerpoint/2010/main" val="761353645"/>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518A71-00A1-4C83-BCF0-DAC202D6ADC5}" type="datetimeFigureOut">
              <a:rPr lang="en-US" smtClean="0"/>
              <a:t>6/2/18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63926" y="5876412"/>
            <a:ext cx="2926080" cy="1397039"/>
          </a:xfrm>
          <a:prstGeom prst="rect">
            <a:avLst/>
          </a:prstGeom>
        </p:spPr>
        <p:txBody>
          <a:bodyPr/>
          <a:lstStyle/>
          <a:p>
            <a:fld id="{617609D1-5379-4918-9EA1-1F6BF178A29C}" type="slidenum">
              <a:rPr lang="en-US" smtClean="0"/>
              <a:t>‹#›</a:t>
            </a:fld>
            <a:endParaRPr lang="en-US" dirty="0"/>
          </a:p>
        </p:txBody>
      </p:sp>
    </p:spTree>
    <p:extLst>
      <p:ext uri="{BB962C8B-B14F-4D97-AF65-F5344CB8AC3E}">
        <p14:creationId xmlns:p14="http://schemas.microsoft.com/office/powerpoint/2010/main" val="642288678"/>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Edit Master text styles</a:t>
            </a:r>
          </a:p>
        </p:txBody>
      </p:sp>
      <p:sp>
        <p:nvSpPr>
          <p:cNvPr id="5" name="Date Placeholder 4"/>
          <p:cNvSpPr>
            <a:spLocks noGrp="1"/>
          </p:cNvSpPr>
          <p:nvPr>
            <p:ph type="dt" sz="half" idx="10"/>
          </p:nvPr>
        </p:nvSpPr>
        <p:spPr/>
        <p:txBody>
          <a:bodyPr/>
          <a:lstStyle/>
          <a:p>
            <a:fld id="{99518A71-00A1-4C83-BCF0-DAC202D6ADC5}" type="datetimeFigureOut">
              <a:rPr lang="en-US" smtClean="0"/>
              <a:t>6/2/18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63926" y="5876412"/>
            <a:ext cx="2926080" cy="1397039"/>
          </a:xfrm>
          <a:prstGeom prst="rect">
            <a:avLst/>
          </a:prstGeom>
        </p:spPr>
        <p:txBody>
          <a:bodyPr/>
          <a:lstStyle>
            <a:lvl1pPr>
              <a:defRPr>
                <a:solidFill>
                  <a:srgbClr val="FFFFFF">
                    <a:alpha val="20000"/>
                  </a:srgbClr>
                </a:solidFill>
              </a:defRPr>
            </a:lvl1pPr>
          </a:lstStyle>
          <a:p>
            <a:fld id="{617609D1-5379-4918-9EA1-1F6BF178A29C}" type="slidenum">
              <a:rPr lang="en-US" smtClean="0"/>
              <a:t>‹#›</a:t>
            </a:fld>
            <a:endParaRPr lang="en-US" dirty="0"/>
          </a:p>
        </p:txBody>
      </p:sp>
    </p:spTree>
    <p:extLst>
      <p:ext uri="{BB962C8B-B14F-4D97-AF65-F5344CB8AC3E}">
        <p14:creationId xmlns:p14="http://schemas.microsoft.com/office/powerpoint/2010/main" val="2493629154"/>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E6E6E6"/>
        </a:solidFill>
        <a:effectLst/>
      </p:bgPr>
    </p:bg>
    <p:spTree>
      <p:nvGrpSpPr>
        <p:cNvPr id="1" name=""/>
        <p:cNvGrpSpPr/>
        <p:nvPr/>
      </p:nvGrpSpPr>
      <p:grpSpPr>
        <a:xfrm>
          <a:off x="0" y="0"/>
          <a:ext cx="0" cy="0"/>
          <a:chOff x="0" y="0"/>
          <a:chExt cx="0" cy="0"/>
        </a:xfrm>
      </p:grpSpPr>
      <p:sp>
        <p:nvSpPr>
          <p:cNvPr id="14" name="Rounded Rectangle 13"/>
          <p:cNvSpPr/>
          <p:nvPr userDrawn="1"/>
        </p:nvSpPr>
        <p:spPr>
          <a:xfrm>
            <a:off x="232599" y="927426"/>
            <a:ext cx="11693238" cy="5336896"/>
          </a:xfrm>
          <a:prstGeom prst="roundRect">
            <a:avLst>
              <a:gd name="adj" fmla="val 2520"/>
            </a:avLst>
          </a:prstGeom>
          <a:solidFill>
            <a:srgbClr val="FBFBFB"/>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hlinkClick r:id="rId3" action="ppaction://hlinksldjump"/>
          </p:cNvPr>
          <p:cNvSpPr/>
          <p:nvPr userDrawn="1"/>
        </p:nvSpPr>
        <p:spPr>
          <a:xfrm>
            <a:off x="464023" y="736978"/>
            <a:ext cx="2182543" cy="1364777"/>
          </a:xfrm>
          <a:prstGeom prst="roundRec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1</a:t>
            </a:r>
            <a:endParaRPr lang="en-US" dirty="0"/>
          </a:p>
        </p:txBody>
      </p:sp>
      <p:sp>
        <p:nvSpPr>
          <p:cNvPr id="18" name="Rounded Rectangle 17">
            <a:hlinkClick r:id="rId4" action="ppaction://hlinksldjump"/>
          </p:cNvPr>
          <p:cNvSpPr/>
          <p:nvPr userDrawn="1"/>
        </p:nvSpPr>
        <p:spPr>
          <a:xfrm>
            <a:off x="9540884" y="736978"/>
            <a:ext cx="2182543" cy="1364777"/>
          </a:xfrm>
          <a:prstGeom prst="roundRect">
            <a:avLst>
              <a:gd name="adj" fmla="val 46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smtClean="0"/>
              <a:t>5</a:t>
            </a:r>
            <a:endParaRPr lang="en-US" dirty="0"/>
          </a:p>
        </p:txBody>
      </p:sp>
      <p:sp>
        <p:nvSpPr>
          <p:cNvPr id="19" name="Rounded Rectangle 18">
            <a:hlinkClick r:id="rId5" action="ppaction://hlinksldjump"/>
          </p:cNvPr>
          <p:cNvSpPr/>
          <p:nvPr userDrawn="1"/>
        </p:nvSpPr>
        <p:spPr>
          <a:xfrm>
            <a:off x="2733238" y="736978"/>
            <a:ext cx="2182543" cy="1364777"/>
          </a:xfrm>
          <a:prstGeom prst="roundRect">
            <a:avLst>
              <a:gd name="adj" fmla="val 4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smtClean="0"/>
              <a:t>2</a:t>
            </a:r>
            <a:endParaRPr lang="en-US" dirty="0"/>
          </a:p>
        </p:txBody>
      </p:sp>
      <p:sp>
        <p:nvSpPr>
          <p:cNvPr id="20" name="Rounded Rectangle 19">
            <a:hlinkClick r:id="rId3" action="ppaction://hlinksldjump"/>
          </p:cNvPr>
          <p:cNvSpPr/>
          <p:nvPr userDrawn="1"/>
        </p:nvSpPr>
        <p:spPr>
          <a:xfrm>
            <a:off x="5002453" y="736978"/>
            <a:ext cx="2182543" cy="1364777"/>
          </a:xfrm>
          <a:prstGeom prst="roundRect">
            <a:avLst>
              <a:gd name="adj" fmla="val 466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smtClean="0"/>
              <a:t>3</a:t>
            </a:r>
            <a:endParaRPr lang="en-US" dirty="0"/>
          </a:p>
        </p:txBody>
      </p:sp>
      <p:sp>
        <p:nvSpPr>
          <p:cNvPr id="21" name="Rounded Rectangle 20">
            <a:hlinkClick r:id="rId5" action="ppaction://hlinksldjump"/>
          </p:cNvPr>
          <p:cNvSpPr/>
          <p:nvPr userDrawn="1"/>
        </p:nvSpPr>
        <p:spPr>
          <a:xfrm>
            <a:off x="7271668" y="736978"/>
            <a:ext cx="2182543" cy="1364777"/>
          </a:xfrm>
          <a:prstGeom prst="roundRect">
            <a:avLst>
              <a:gd name="adj" fmla="val 4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smtClean="0"/>
              <a:t>4</a:t>
            </a:r>
            <a:endParaRPr lang="en-US" dirty="0"/>
          </a:p>
        </p:txBody>
      </p:sp>
      <p:sp>
        <p:nvSpPr>
          <p:cNvPr id="2" name="Rectangle 1"/>
          <p:cNvSpPr/>
          <p:nvPr userDrawn="1"/>
        </p:nvSpPr>
        <p:spPr>
          <a:xfrm>
            <a:off x="232599" y="1419366"/>
            <a:ext cx="11693238" cy="5213446"/>
          </a:xfrm>
          <a:prstGeom prst="rect">
            <a:avLst/>
          </a:prstGeom>
          <a:gradFill flip="none" rotWithShape="1">
            <a:gsLst>
              <a:gs pos="0">
                <a:srgbClr val="FBFBFB"/>
              </a:gs>
              <a:gs pos="100000">
                <a:srgbClr val="F0F0F0"/>
              </a:gs>
            </a:gsLst>
            <a:lin ang="5400000" scaled="1"/>
            <a:tileRect/>
          </a:gradFill>
          <a:ln w="28575">
            <a:solidFill>
              <a:srgbClr val="FFFFFF"/>
            </a:solidFill>
          </a:ln>
          <a:effectLst>
            <a:outerShdw blurRad="139700" dist="50800" dir="16200000"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3" name="Title 22"/>
          <p:cNvSpPr>
            <a:spLocks noGrp="1"/>
          </p:cNvSpPr>
          <p:nvPr>
            <p:ph type="title"/>
          </p:nvPr>
        </p:nvSpPr>
        <p:spPr>
          <a:xfrm>
            <a:off x="464023" y="1443297"/>
            <a:ext cx="10515600" cy="1325563"/>
          </a:xfrm>
        </p:spPr>
        <p:txBody>
          <a:bodyPr/>
          <a:lstStyle/>
          <a:p>
            <a:r>
              <a:rPr lang="en-US" smtClean="0"/>
              <a:t>Click to edit Master title style</a:t>
            </a:r>
            <a:endParaRPr lang="en-US"/>
          </a:p>
        </p:txBody>
      </p:sp>
      <p:sp>
        <p:nvSpPr>
          <p:cNvPr id="25" name="Content Placeholder 24"/>
          <p:cNvSpPr>
            <a:spLocks noGrp="1"/>
          </p:cNvSpPr>
          <p:nvPr>
            <p:ph sz="quarter" idx="10"/>
          </p:nvPr>
        </p:nvSpPr>
        <p:spPr>
          <a:xfrm>
            <a:off x="463550" y="2962275"/>
            <a:ext cx="11136313" cy="330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ustDataLst>
      <p:tags r:id="rId1"/>
    </p:custDataLst>
    <p:extLst>
      <p:ext uri="{BB962C8B-B14F-4D97-AF65-F5344CB8AC3E}">
        <p14:creationId xmlns:p14="http://schemas.microsoft.com/office/powerpoint/2010/main" val="649423139"/>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518A71-00A1-4C83-BCF0-DAC202D6ADC5}" type="datetimeFigureOut">
              <a:rPr lang="en-US" smtClean="0"/>
              <a:t>6/2/18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63926" y="5876412"/>
            <a:ext cx="2926080" cy="1397039"/>
          </a:xfrm>
          <a:prstGeom prst="rect">
            <a:avLst/>
          </a:prstGeom>
        </p:spPr>
        <p:txBody>
          <a:bodyPr/>
          <a:lstStyle/>
          <a:p>
            <a:fld id="{617609D1-5379-4918-9EA1-1F6BF178A29C}" type="slidenum">
              <a:rPr lang="en-US" smtClean="0"/>
              <a:t>‹#›</a:t>
            </a:fld>
            <a:endParaRPr lang="en-US" dirty="0"/>
          </a:p>
        </p:txBody>
      </p:sp>
    </p:spTree>
    <p:extLst>
      <p:ext uri="{BB962C8B-B14F-4D97-AF65-F5344CB8AC3E}">
        <p14:creationId xmlns:p14="http://schemas.microsoft.com/office/powerpoint/2010/main" val="230083054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Edit Master text styles</a:t>
            </a:r>
          </a:p>
        </p:txBody>
      </p:sp>
      <p:sp>
        <p:nvSpPr>
          <p:cNvPr id="5" name="Date Placeholder 4"/>
          <p:cNvSpPr>
            <a:spLocks noGrp="1"/>
          </p:cNvSpPr>
          <p:nvPr>
            <p:ph type="dt" sz="half" idx="10"/>
          </p:nvPr>
        </p:nvSpPr>
        <p:spPr/>
        <p:txBody>
          <a:bodyPr/>
          <a:lstStyle/>
          <a:p>
            <a:fld id="{99518A71-00A1-4C83-BCF0-DAC202D6ADC5}" type="datetimeFigureOut">
              <a:rPr lang="en-US" smtClean="0"/>
              <a:t>6/2/18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63926" y="5876412"/>
            <a:ext cx="2926080" cy="1397039"/>
          </a:xfrm>
          <a:prstGeom prst="rect">
            <a:avLst/>
          </a:prstGeom>
        </p:spPr>
        <p:txBody>
          <a:bodyPr/>
          <a:lstStyle>
            <a:lvl1pPr>
              <a:defRPr>
                <a:solidFill>
                  <a:srgbClr val="FFFFFF">
                    <a:alpha val="20000"/>
                  </a:srgbClr>
                </a:solidFill>
              </a:defRPr>
            </a:lvl1pPr>
          </a:lstStyle>
          <a:p>
            <a:fld id="{617609D1-5379-4918-9EA1-1F6BF178A29C}" type="slidenum">
              <a:rPr lang="en-US" smtClean="0"/>
              <a:t>‹#›</a:t>
            </a:fld>
            <a:endParaRPr lang="en-US" dirty="0"/>
          </a:p>
        </p:txBody>
      </p:sp>
    </p:spTree>
    <p:extLst>
      <p:ext uri="{BB962C8B-B14F-4D97-AF65-F5344CB8AC3E}">
        <p14:creationId xmlns:p14="http://schemas.microsoft.com/office/powerpoint/2010/main" val="3560015585"/>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518A71-00A1-4C83-BCF0-DAC202D6ADC5}" type="datetimeFigureOut">
              <a:rPr lang="en-US" smtClean="0"/>
              <a:t>6/2/18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63926" y="5876412"/>
            <a:ext cx="2926080" cy="1397039"/>
          </a:xfrm>
          <a:prstGeom prst="rect">
            <a:avLst/>
          </a:prstGeom>
        </p:spPr>
        <p:txBody>
          <a:bodyPr/>
          <a:lstStyle/>
          <a:p>
            <a:fld id="{617609D1-5379-4918-9EA1-1F6BF178A29C}" type="slidenum">
              <a:rPr lang="en-US" smtClean="0"/>
              <a:t>‹#›</a:t>
            </a:fld>
            <a:endParaRPr lang="en-US" dirty="0"/>
          </a:p>
        </p:txBody>
      </p:sp>
    </p:spTree>
    <p:extLst>
      <p:ext uri="{BB962C8B-B14F-4D97-AF65-F5344CB8AC3E}">
        <p14:creationId xmlns:p14="http://schemas.microsoft.com/office/powerpoint/2010/main" val="3725187181"/>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518A71-00A1-4C83-BCF0-DAC202D6ADC5}" type="datetimeFigureOut">
              <a:rPr lang="en-US" smtClean="0"/>
              <a:t>6/2/18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63926" y="5876412"/>
            <a:ext cx="2926080" cy="1397039"/>
          </a:xfrm>
          <a:prstGeom prst="rect">
            <a:avLst/>
          </a:prstGeom>
        </p:spPr>
        <p:txBody>
          <a:bodyPr/>
          <a:lstStyle/>
          <a:p>
            <a:fld id="{617609D1-5379-4918-9EA1-1F6BF178A29C}" type="slidenum">
              <a:rPr lang="en-US" smtClean="0"/>
              <a:t>‹#›</a:t>
            </a:fld>
            <a:endParaRPr lang="en-US" dirty="0"/>
          </a:p>
        </p:txBody>
      </p:sp>
    </p:spTree>
    <p:extLst>
      <p:ext uri="{BB962C8B-B14F-4D97-AF65-F5344CB8AC3E}">
        <p14:creationId xmlns:p14="http://schemas.microsoft.com/office/powerpoint/2010/main" val="1085583517"/>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Edit Master text styles</a:t>
            </a:r>
          </a:p>
        </p:txBody>
      </p:sp>
      <p:sp>
        <p:nvSpPr>
          <p:cNvPr id="5" name="Date Placeholder 4"/>
          <p:cNvSpPr>
            <a:spLocks noGrp="1"/>
          </p:cNvSpPr>
          <p:nvPr>
            <p:ph type="dt" sz="half" idx="10"/>
          </p:nvPr>
        </p:nvSpPr>
        <p:spPr/>
        <p:txBody>
          <a:bodyPr/>
          <a:lstStyle/>
          <a:p>
            <a:fld id="{99518A71-00A1-4C83-BCF0-DAC202D6ADC5}" type="datetimeFigureOut">
              <a:rPr lang="en-US" smtClean="0"/>
              <a:t>6/2/18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63926" y="5876412"/>
            <a:ext cx="2926080" cy="1397039"/>
          </a:xfrm>
          <a:prstGeom prst="rect">
            <a:avLst/>
          </a:prstGeom>
        </p:spPr>
        <p:txBody>
          <a:bodyPr/>
          <a:lstStyle>
            <a:lvl1pPr>
              <a:defRPr>
                <a:solidFill>
                  <a:srgbClr val="FFFFFF">
                    <a:alpha val="20000"/>
                  </a:srgbClr>
                </a:solidFill>
              </a:defRPr>
            </a:lvl1pPr>
          </a:lstStyle>
          <a:p>
            <a:fld id="{617609D1-5379-4918-9EA1-1F6BF178A29C}" type="slidenum">
              <a:rPr lang="en-US" smtClean="0"/>
              <a:t>‹#›</a:t>
            </a:fld>
            <a:endParaRPr lang="en-US" dirty="0"/>
          </a:p>
        </p:txBody>
      </p:sp>
    </p:spTree>
    <p:extLst>
      <p:ext uri="{BB962C8B-B14F-4D97-AF65-F5344CB8AC3E}">
        <p14:creationId xmlns:p14="http://schemas.microsoft.com/office/powerpoint/2010/main" val="2699180982"/>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E6E6E6"/>
        </a:solidFill>
        <a:effectLst/>
      </p:bgPr>
    </p:bg>
    <p:spTree>
      <p:nvGrpSpPr>
        <p:cNvPr id="1" name=""/>
        <p:cNvGrpSpPr/>
        <p:nvPr/>
      </p:nvGrpSpPr>
      <p:grpSpPr>
        <a:xfrm>
          <a:off x="0" y="0"/>
          <a:ext cx="0" cy="0"/>
          <a:chOff x="0" y="0"/>
          <a:chExt cx="0" cy="0"/>
        </a:xfrm>
      </p:grpSpPr>
      <p:sp>
        <p:nvSpPr>
          <p:cNvPr id="14" name="Rounded Rectangle 13"/>
          <p:cNvSpPr/>
          <p:nvPr userDrawn="1"/>
        </p:nvSpPr>
        <p:spPr>
          <a:xfrm>
            <a:off x="232599" y="927426"/>
            <a:ext cx="11693238" cy="5336896"/>
          </a:xfrm>
          <a:prstGeom prst="roundRect">
            <a:avLst>
              <a:gd name="adj" fmla="val 2520"/>
            </a:avLst>
          </a:prstGeom>
          <a:solidFill>
            <a:srgbClr val="FBFBFB"/>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hlinkClick r:id="rId3" action="ppaction://hlinksldjump"/>
          </p:cNvPr>
          <p:cNvSpPr/>
          <p:nvPr userDrawn="1"/>
        </p:nvSpPr>
        <p:spPr>
          <a:xfrm>
            <a:off x="464023" y="736978"/>
            <a:ext cx="2182543" cy="1364777"/>
          </a:xfrm>
          <a:prstGeom prst="roundRect">
            <a:avLst>
              <a:gd name="adj" fmla="val 4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1</a:t>
            </a:r>
            <a:endParaRPr lang="en-US" dirty="0"/>
          </a:p>
        </p:txBody>
      </p:sp>
      <p:sp>
        <p:nvSpPr>
          <p:cNvPr id="18" name="Rounded Rectangle 17">
            <a:hlinkClick r:id="rId4" action="ppaction://hlinksldjump"/>
          </p:cNvPr>
          <p:cNvSpPr/>
          <p:nvPr userDrawn="1"/>
        </p:nvSpPr>
        <p:spPr>
          <a:xfrm>
            <a:off x="9540884" y="736978"/>
            <a:ext cx="2182543" cy="1364777"/>
          </a:xfrm>
          <a:prstGeom prst="roundRect">
            <a:avLst>
              <a:gd name="adj" fmla="val 46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smtClean="0"/>
              <a:t>5</a:t>
            </a:r>
            <a:endParaRPr lang="en-US" dirty="0"/>
          </a:p>
        </p:txBody>
      </p:sp>
      <p:sp>
        <p:nvSpPr>
          <p:cNvPr id="19" name="Rounded Rectangle 18">
            <a:hlinkClick r:id="rId5" action="ppaction://hlinksldjump"/>
          </p:cNvPr>
          <p:cNvSpPr/>
          <p:nvPr userDrawn="1"/>
        </p:nvSpPr>
        <p:spPr>
          <a:xfrm>
            <a:off x="2733238" y="736978"/>
            <a:ext cx="2182543" cy="1364777"/>
          </a:xfrm>
          <a:prstGeom prst="roundRect">
            <a:avLst>
              <a:gd name="adj" fmla="val 4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smtClean="0"/>
              <a:t>2</a:t>
            </a:r>
            <a:endParaRPr lang="en-US" dirty="0"/>
          </a:p>
        </p:txBody>
      </p:sp>
      <p:sp>
        <p:nvSpPr>
          <p:cNvPr id="20" name="Rounded Rectangle 19">
            <a:hlinkClick r:id="rId3" action="ppaction://hlinksldjump"/>
          </p:cNvPr>
          <p:cNvSpPr/>
          <p:nvPr userDrawn="1"/>
        </p:nvSpPr>
        <p:spPr>
          <a:xfrm>
            <a:off x="5002453" y="736978"/>
            <a:ext cx="2182543" cy="1364777"/>
          </a:xfrm>
          <a:prstGeom prst="roundRect">
            <a:avLst>
              <a:gd name="adj" fmla="val 466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smtClean="0"/>
              <a:t>3</a:t>
            </a:r>
            <a:endParaRPr lang="en-US" dirty="0"/>
          </a:p>
        </p:txBody>
      </p:sp>
      <p:sp>
        <p:nvSpPr>
          <p:cNvPr id="21" name="Rounded Rectangle 20">
            <a:hlinkClick r:id="rId5" action="ppaction://hlinksldjump"/>
          </p:cNvPr>
          <p:cNvSpPr/>
          <p:nvPr userDrawn="1"/>
        </p:nvSpPr>
        <p:spPr>
          <a:xfrm>
            <a:off x="7271668" y="736978"/>
            <a:ext cx="2182543" cy="1364777"/>
          </a:xfrm>
          <a:prstGeom prst="roundRect">
            <a:avLst>
              <a:gd name="adj" fmla="val 4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smtClean="0"/>
              <a:t>4</a:t>
            </a:r>
            <a:endParaRPr lang="en-US" dirty="0"/>
          </a:p>
        </p:txBody>
      </p:sp>
      <p:sp>
        <p:nvSpPr>
          <p:cNvPr id="2" name="Rectangle 1"/>
          <p:cNvSpPr/>
          <p:nvPr userDrawn="1"/>
        </p:nvSpPr>
        <p:spPr>
          <a:xfrm>
            <a:off x="232599" y="1419366"/>
            <a:ext cx="11693238" cy="5213446"/>
          </a:xfrm>
          <a:prstGeom prst="rect">
            <a:avLst/>
          </a:prstGeom>
          <a:gradFill flip="none" rotWithShape="1">
            <a:gsLst>
              <a:gs pos="0">
                <a:srgbClr val="FBFBFB"/>
              </a:gs>
              <a:gs pos="100000">
                <a:srgbClr val="F0F0F0"/>
              </a:gs>
            </a:gsLst>
            <a:lin ang="5400000" scaled="1"/>
            <a:tileRect/>
          </a:gradFill>
          <a:ln w="28575">
            <a:solidFill>
              <a:srgbClr val="FFFFFF"/>
            </a:solidFill>
          </a:ln>
          <a:effectLst>
            <a:outerShdw blurRad="139700" dist="50800" dir="16200000"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3" name="Title 22"/>
          <p:cNvSpPr>
            <a:spLocks noGrp="1"/>
          </p:cNvSpPr>
          <p:nvPr>
            <p:ph type="title"/>
          </p:nvPr>
        </p:nvSpPr>
        <p:spPr>
          <a:xfrm>
            <a:off x="464023" y="1443297"/>
            <a:ext cx="10515600" cy="1325563"/>
          </a:xfrm>
        </p:spPr>
        <p:txBody>
          <a:bodyPr/>
          <a:lstStyle/>
          <a:p>
            <a:r>
              <a:rPr lang="en-US" smtClean="0"/>
              <a:t>Click to edit Master title style</a:t>
            </a:r>
            <a:endParaRPr lang="en-US"/>
          </a:p>
        </p:txBody>
      </p:sp>
      <p:sp>
        <p:nvSpPr>
          <p:cNvPr id="25" name="Content Placeholder 24"/>
          <p:cNvSpPr>
            <a:spLocks noGrp="1"/>
          </p:cNvSpPr>
          <p:nvPr>
            <p:ph sz="quarter" idx="10"/>
          </p:nvPr>
        </p:nvSpPr>
        <p:spPr>
          <a:xfrm>
            <a:off x="463550" y="2962275"/>
            <a:ext cx="11136313" cy="330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ustDataLst>
      <p:tags r:id="rId1"/>
    </p:custDataLst>
    <p:extLst>
      <p:ext uri="{BB962C8B-B14F-4D97-AF65-F5344CB8AC3E}">
        <p14:creationId xmlns:p14="http://schemas.microsoft.com/office/powerpoint/2010/main" val="4123855603"/>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99518A71-00A1-4C83-BCF0-DAC202D6ADC5}" type="datetimeFigureOut">
              <a:rPr lang="en-US" smtClean="0"/>
              <a:t>6/2/18</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a:xfrm>
            <a:off x="8763926" y="5876412"/>
            <a:ext cx="2926080" cy="1397039"/>
          </a:xfrm>
          <a:prstGeom prst="rect">
            <a:avLst/>
          </a:prstGeom>
        </p:spPr>
        <p:txBody>
          <a:bodyPr/>
          <a:lstStyle>
            <a:lvl1pPr>
              <a:defRPr>
                <a:solidFill>
                  <a:srgbClr val="FFFFFF">
                    <a:alpha val="25000"/>
                  </a:srgbClr>
                </a:solidFill>
              </a:defRPr>
            </a:lvl1pPr>
          </a:lstStyle>
          <a:p>
            <a:fld id="{617609D1-5379-4918-9EA1-1F6BF178A29C}" type="slidenum">
              <a:rPr lang="en-US" smtClean="0"/>
              <a:t>‹#›</a:t>
            </a:fld>
            <a:endParaRPr lang="en-US" dirty="0"/>
          </a:p>
        </p:txBody>
      </p:sp>
    </p:spTree>
    <p:extLst>
      <p:ext uri="{BB962C8B-B14F-4D97-AF65-F5344CB8AC3E}">
        <p14:creationId xmlns:p14="http://schemas.microsoft.com/office/powerpoint/2010/main" val="3196316821"/>
      </p:ext>
    </p:extLst>
  </p:cSld>
  <p:clrMapOvr>
    <a:masterClrMapping/>
  </p:clrMapOvr>
  <p:timing>
    <p:tnLst>
      <p:par>
        <p:cTn xmlns:p14="http://schemas.microsoft.com/office/powerpoint/2010/main" id="1" dur="indefinite" restart="never" nodeType="tmRoot"/>
      </p:par>
    </p:tnLst>
  </p:timing>
  <p:extLst>
    <p:ext uri="{DCECCB84-F9BA-43D5-87BE-67443E8EF086}">
      <p15:sldGuideLst xmlns:p15="http://schemas.microsoft.com/office/powerpoint/2012/main" xmlns=""/>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theme" Target="../theme/theme2.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theme" Target="../theme/theme3.xml"/><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theme" Target="../theme/theme4.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theme" Target="../theme/theme5.xml"/><Relationship Id="rId1" Type="http://schemas.openxmlformats.org/officeDocument/2006/relationships/slideLayout" Target="../slideLayouts/slideLayout19.xml"/><Relationship Id="rId2"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theme" Target="../theme/theme6.xml"/><Relationship Id="rId1" Type="http://schemas.openxmlformats.org/officeDocument/2006/relationships/slideLayout" Target="../slideLayouts/slideLayout24.xml"/><Relationship Id="rId2"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2">
                <a:lumMod val="10000"/>
                <a:lumOff val="9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12" name="Snip Single Corner Rectangle 11"/>
          <p:cNvSpPr/>
          <p:nvPr userDrawn="1"/>
        </p:nvSpPr>
        <p:spPr>
          <a:xfrm>
            <a:off x="9062050" y="381181"/>
            <a:ext cx="2542045" cy="365760"/>
          </a:xfrm>
          <a:prstGeom prst="snip1Rect">
            <a:avLst>
              <a:gd name="adj" fmla="val 50000"/>
            </a:avLst>
          </a:prstGeom>
          <a:solidFill>
            <a:srgbClr val="A3C1B6"/>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nip Single Corner Rectangle 10"/>
          <p:cNvSpPr/>
          <p:nvPr userDrawn="1"/>
        </p:nvSpPr>
        <p:spPr>
          <a:xfrm>
            <a:off x="7017564" y="375802"/>
            <a:ext cx="2542046" cy="365760"/>
          </a:xfrm>
          <a:prstGeom prst="snip1Rect">
            <a:avLst>
              <a:gd name="adj" fmla="val 44846"/>
            </a:avLst>
          </a:prstGeom>
          <a:solidFill>
            <a:srgbClr val="C1C8B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nip Single Corner Rectangle 9"/>
          <p:cNvSpPr/>
          <p:nvPr userDrawn="1"/>
        </p:nvSpPr>
        <p:spPr>
          <a:xfrm>
            <a:off x="4973079" y="381326"/>
            <a:ext cx="2542047" cy="365760"/>
          </a:xfrm>
          <a:prstGeom prst="snip1Rect">
            <a:avLst>
              <a:gd name="adj" fmla="val 45017"/>
            </a:avLst>
          </a:prstGeom>
          <a:solidFill>
            <a:srgbClr val="A6B1BE"/>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nip Single Corner Rectangle 8"/>
          <p:cNvSpPr/>
          <p:nvPr userDrawn="1"/>
        </p:nvSpPr>
        <p:spPr>
          <a:xfrm>
            <a:off x="2714661" y="371754"/>
            <a:ext cx="2551861" cy="365760"/>
          </a:xfrm>
          <a:prstGeom prst="snip1Rect">
            <a:avLst>
              <a:gd name="adj" fmla="val 42440"/>
            </a:avLst>
          </a:prstGeom>
          <a:solidFill>
            <a:srgbClr val="C5C097"/>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nip Single Corner Rectangle 7"/>
          <p:cNvSpPr/>
          <p:nvPr userDrawn="1"/>
        </p:nvSpPr>
        <p:spPr>
          <a:xfrm>
            <a:off x="559543" y="364278"/>
            <a:ext cx="2671638" cy="365760"/>
          </a:xfrm>
          <a:prstGeom prst="snip1Rect">
            <a:avLst>
              <a:gd name="adj" fmla="val 50000"/>
            </a:avLst>
          </a:prstGeom>
          <a:solidFill>
            <a:srgbClr val="DCE3CB"/>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567494" y="730038"/>
            <a:ext cx="11036410" cy="5682409"/>
          </a:xfrm>
          <a:prstGeom prst="rect">
            <a:avLst/>
          </a:prstGeom>
          <a:solidFill>
            <a:schemeClr val="bg1">
              <a:lumMod val="95000"/>
            </a:schemeClr>
          </a:solidFill>
          <a:ln w="28575">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85800" y="6412447"/>
            <a:ext cx="753386"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99518A71-00A1-4C83-BCF0-DAC202D6ADC5}" type="datetimeFigureOut">
              <a:rPr lang="en-US" smtClean="0"/>
              <a:t>6/2/18</a:t>
            </a:fld>
            <a:endParaRPr lang="en-US" dirty="0"/>
          </a:p>
        </p:txBody>
      </p:sp>
      <p:sp>
        <p:nvSpPr>
          <p:cNvPr id="5" name="Footer Placeholder 4"/>
          <p:cNvSpPr>
            <a:spLocks noGrp="1"/>
          </p:cNvSpPr>
          <p:nvPr>
            <p:ph type="ftr" sz="quarter" idx="3"/>
          </p:nvPr>
        </p:nvSpPr>
        <p:spPr>
          <a:xfrm>
            <a:off x="685800" y="6554697"/>
            <a:ext cx="1127097"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r>
              <a:rPr lang="en-US" dirty="0" smtClean="0"/>
              <a:t>David Klinges</a:t>
            </a:r>
            <a:endParaRPr lang="en-US" dirty="0"/>
          </a:p>
        </p:txBody>
      </p:sp>
      <p:sp>
        <p:nvSpPr>
          <p:cNvPr id="15" name="TextBox 14"/>
          <p:cNvSpPr txBox="1"/>
          <p:nvPr userDrawn="1"/>
        </p:nvSpPr>
        <p:spPr>
          <a:xfrm>
            <a:off x="1175614" y="329002"/>
            <a:ext cx="1520451" cy="400110"/>
          </a:xfrm>
          <a:prstGeom prst="rect">
            <a:avLst/>
          </a:prstGeom>
          <a:noFill/>
        </p:spPr>
        <p:txBody>
          <a:bodyPr wrap="square" rtlCol="0">
            <a:spAutoFit/>
          </a:bodyPr>
          <a:lstStyle/>
          <a:p>
            <a:r>
              <a:rPr lang="en-US" sz="2000" dirty="0" smtClean="0"/>
              <a:t>Background</a:t>
            </a:r>
          </a:p>
        </p:txBody>
      </p:sp>
      <p:sp>
        <p:nvSpPr>
          <p:cNvPr id="16" name="TextBox 15"/>
          <p:cNvSpPr txBox="1"/>
          <p:nvPr userDrawn="1"/>
        </p:nvSpPr>
        <p:spPr>
          <a:xfrm>
            <a:off x="3695712" y="329002"/>
            <a:ext cx="1520451" cy="400110"/>
          </a:xfrm>
          <a:prstGeom prst="rect">
            <a:avLst/>
          </a:prstGeom>
          <a:noFill/>
        </p:spPr>
        <p:txBody>
          <a:bodyPr wrap="square" rtlCol="0">
            <a:spAutoFit/>
          </a:bodyPr>
          <a:lstStyle/>
          <a:p>
            <a:r>
              <a:rPr lang="en-US" sz="2000" dirty="0" smtClean="0"/>
              <a:t>Methods</a:t>
            </a:r>
          </a:p>
        </p:txBody>
      </p:sp>
      <p:sp>
        <p:nvSpPr>
          <p:cNvPr id="17" name="TextBox 16"/>
          <p:cNvSpPr txBox="1"/>
          <p:nvPr userDrawn="1"/>
        </p:nvSpPr>
        <p:spPr>
          <a:xfrm>
            <a:off x="5892160" y="329002"/>
            <a:ext cx="1520451" cy="400110"/>
          </a:xfrm>
          <a:prstGeom prst="rect">
            <a:avLst/>
          </a:prstGeom>
          <a:noFill/>
        </p:spPr>
        <p:txBody>
          <a:bodyPr wrap="square" rtlCol="0">
            <a:spAutoFit/>
          </a:bodyPr>
          <a:lstStyle/>
          <a:p>
            <a:r>
              <a:rPr lang="en-US" sz="2000" dirty="0" smtClean="0"/>
              <a:t>Results</a:t>
            </a:r>
          </a:p>
        </p:txBody>
      </p:sp>
      <p:sp>
        <p:nvSpPr>
          <p:cNvPr id="18" name="TextBox 17"/>
          <p:cNvSpPr txBox="1"/>
          <p:nvPr userDrawn="1"/>
        </p:nvSpPr>
        <p:spPr>
          <a:xfrm>
            <a:off x="7882780" y="329002"/>
            <a:ext cx="1520451" cy="400110"/>
          </a:xfrm>
          <a:prstGeom prst="rect">
            <a:avLst/>
          </a:prstGeom>
          <a:noFill/>
        </p:spPr>
        <p:txBody>
          <a:bodyPr wrap="square" rtlCol="0">
            <a:spAutoFit/>
          </a:bodyPr>
          <a:lstStyle/>
          <a:p>
            <a:r>
              <a:rPr lang="en-US" sz="2000" dirty="0" smtClean="0"/>
              <a:t>Discussion</a:t>
            </a:r>
          </a:p>
        </p:txBody>
      </p:sp>
      <p:sp>
        <p:nvSpPr>
          <p:cNvPr id="20" name="TextBox 19"/>
          <p:cNvSpPr txBox="1"/>
          <p:nvPr userDrawn="1"/>
        </p:nvSpPr>
        <p:spPr>
          <a:xfrm>
            <a:off x="9776561" y="329002"/>
            <a:ext cx="1860574" cy="400110"/>
          </a:xfrm>
          <a:prstGeom prst="rect">
            <a:avLst/>
          </a:prstGeom>
          <a:noFill/>
        </p:spPr>
        <p:txBody>
          <a:bodyPr wrap="square" rtlCol="0">
            <a:spAutoFit/>
          </a:bodyPr>
          <a:lstStyle/>
          <a:p>
            <a:r>
              <a:rPr lang="en-US" sz="2000" dirty="0" smtClean="0"/>
              <a:t>Moving</a:t>
            </a:r>
            <a:r>
              <a:rPr lang="en-US" sz="2000" baseline="0" dirty="0" smtClean="0"/>
              <a:t> Ahead</a:t>
            </a:r>
            <a:endParaRPr lang="en-US" sz="2000" dirty="0" smtClean="0"/>
          </a:p>
        </p:txBody>
      </p:sp>
    </p:spTree>
    <p:extLst>
      <p:ext uri="{BB962C8B-B14F-4D97-AF65-F5344CB8AC3E}">
        <p14:creationId xmlns:p14="http://schemas.microsoft.com/office/powerpoint/2010/main" val="2083595248"/>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2" r:id="rId3"/>
    <p:sldLayoutId id="2147483766" r:id="rId4"/>
  </p:sldLayoutIdLst>
  <p:timing>
    <p:tnLst>
      <p:par>
        <p:cTn xmlns:p14="http://schemas.microsoft.com/office/powerpoint/2010/main" id="1" dur="indefinite" restart="never" nodeType="tmRoot"/>
      </p:par>
    </p:tnLst>
  </p:timing>
  <p:txStyles>
    <p:titleStyle>
      <a:lvl1pPr algn="l" defTabSz="914400" rtl="0" eaLnBrk="1" latinLnBrk="0" hangingPunct="1">
        <a:lnSpc>
          <a:spcPct val="85000"/>
        </a:lnSpc>
        <a:spcBef>
          <a:spcPct val="0"/>
        </a:spcBef>
        <a:buNone/>
        <a:defRPr sz="5400" kern="1200" spc="-120" baseline="0">
          <a:solidFill>
            <a:schemeClr val="tx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2">
                <a:lumMod val="10000"/>
                <a:lumOff val="9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12" name="Snip Single Corner Rectangle 11"/>
          <p:cNvSpPr/>
          <p:nvPr userDrawn="1"/>
        </p:nvSpPr>
        <p:spPr>
          <a:xfrm>
            <a:off x="9062050" y="381181"/>
            <a:ext cx="2542045" cy="365760"/>
          </a:xfrm>
          <a:prstGeom prst="snip1Rect">
            <a:avLst>
              <a:gd name="adj" fmla="val 50000"/>
            </a:avLst>
          </a:prstGeom>
          <a:solidFill>
            <a:srgbClr val="A3C1B6"/>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nip Single Corner Rectangle 10"/>
          <p:cNvSpPr/>
          <p:nvPr userDrawn="1"/>
        </p:nvSpPr>
        <p:spPr>
          <a:xfrm>
            <a:off x="7017564" y="375802"/>
            <a:ext cx="2542046" cy="365760"/>
          </a:xfrm>
          <a:prstGeom prst="snip1Rect">
            <a:avLst>
              <a:gd name="adj" fmla="val 44846"/>
            </a:avLst>
          </a:prstGeom>
          <a:solidFill>
            <a:srgbClr val="C1C8B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nip Single Corner Rectangle 9"/>
          <p:cNvSpPr/>
          <p:nvPr userDrawn="1"/>
        </p:nvSpPr>
        <p:spPr>
          <a:xfrm>
            <a:off x="4973079" y="381326"/>
            <a:ext cx="2542047" cy="365760"/>
          </a:xfrm>
          <a:prstGeom prst="snip1Rect">
            <a:avLst>
              <a:gd name="adj" fmla="val 45017"/>
            </a:avLst>
          </a:prstGeom>
          <a:solidFill>
            <a:srgbClr val="A6B1BE"/>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nip Single Corner Rectangle 8"/>
          <p:cNvSpPr/>
          <p:nvPr userDrawn="1"/>
        </p:nvSpPr>
        <p:spPr>
          <a:xfrm>
            <a:off x="2714661" y="371754"/>
            <a:ext cx="2551861" cy="365760"/>
          </a:xfrm>
          <a:prstGeom prst="snip1Rect">
            <a:avLst>
              <a:gd name="adj" fmla="val 42440"/>
            </a:avLst>
          </a:prstGeom>
          <a:solidFill>
            <a:srgbClr val="C5C097"/>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nip Single Corner Rectangle 7"/>
          <p:cNvSpPr/>
          <p:nvPr userDrawn="1"/>
        </p:nvSpPr>
        <p:spPr>
          <a:xfrm>
            <a:off x="559543" y="204025"/>
            <a:ext cx="2671638" cy="542916"/>
          </a:xfrm>
          <a:prstGeom prst="snip1Rect">
            <a:avLst>
              <a:gd name="adj" fmla="val 50000"/>
            </a:avLst>
          </a:prstGeom>
          <a:solidFill>
            <a:srgbClr val="DCE3CB"/>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567494" y="730038"/>
            <a:ext cx="11036410" cy="5682409"/>
          </a:xfrm>
          <a:prstGeom prst="rect">
            <a:avLst/>
          </a:prstGeom>
          <a:solidFill>
            <a:schemeClr val="bg1">
              <a:lumMod val="95000"/>
            </a:schemeClr>
          </a:solidFill>
          <a:ln w="28575">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85800" y="6412447"/>
            <a:ext cx="753386"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99518A71-00A1-4C83-BCF0-DAC202D6ADC5}" type="datetimeFigureOut">
              <a:rPr lang="en-US" smtClean="0"/>
              <a:t>6/2/18</a:t>
            </a:fld>
            <a:endParaRPr lang="en-US" dirty="0"/>
          </a:p>
        </p:txBody>
      </p:sp>
      <p:sp>
        <p:nvSpPr>
          <p:cNvPr id="5" name="Footer Placeholder 4"/>
          <p:cNvSpPr>
            <a:spLocks noGrp="1"/>
          </p:cNvSpPr>
          <p:nvPr>
            <p:ph type="ftr" sz="quarter" idx="3"/>
          </p:nvPr>
        </p:nvSpPr>
        <p:spPr>
          <a:xfrm>
            <a:off x="685800" y="6554697"/>
            <a:ext cx="1127097"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r>
              <a:rPr lang="en-US" dirty="0" smtClean="0"/>
              <a:t>David Klinges</a:t>
            </a:r>
            <a:endParaRPr lang="en-US" dirty="0"/>
          </a:p>
        </p:txBody>
      </p:sp>
      <p:sp>
        <p:nvSpPr>
          <p:cNvPr id="15" name="TextBox 14"/>
          <p:cNvSpPr txBox="1"/>
          <p:nvPr userDrawn="1"/>
        </p:nvSpPr>
        <p:spPr>
          <a:xfrm>
            <a:off x="1058206" y="244159"/>
            <a:ext cx="1637859" cy="400110"/>
          </a:xfrm>
          <a:prstGeom prst="rect">
            <a:avLst/>
          </a:prstGeom>
          <a:noFill/>
        </p:spPr>
        <p:txBody>
          <a:bodyPr wrap="square" rtlCol="0">
            <a:spAutoFit/>
          </a:bodyPr>
          <a:lstStyle/>
          <a:p>
            <a:r>
              <a:rPr lang="en-US" sz="2000" b="1" dirty="0" smtClean="0"/>
              <a:t>Background</a:t>
            </a:r>
          </a:p>
        </p:txBody>
      </p:sp>
      <p:sp>
        <p:nvSpPr>
          <p:cNvPr id="16" name="TextBox 15"/>
          <p:cNvSpPr txBox="1"/>
          <p:nvPr userDrawn="1"/>
        </p:nvSpPr>
        <p:spPr>
          <a:xfrm>
            <a:off x="3695712" y="329002"/>
            <a:ext cx="1520451" cy="400110"/>
          </a:xfrm>
          <a:prstGeom prst="rect">
            <a:avLst/>
          </a:prstGeom>
          <a:noFill/>
        </p:spPr>
        <p:txBody>
          <a:bodyPr wrap="square" rtlCol="0">
            <a:spAutoFit/>
          </a:bodyPr>
          <a:lstStyle/>
          <a:p>
            <a:r>
              <a:rPr lang="en-US" sz="2000" dirty="0" smtClean="0"/>
              <a:t>Methods</a:t>
            </a:r>
          </a:p>
        </p:txBody>
      </p:sp>
      <p:sp>
        <p:nvSpPr>
          <p:cNvPr id="17" name="TextBox 16"/>
          <p:cNvSpPr txBox="1"/>
          <p:nvPr userDrawn="1"/>
        </p:nvSpPr>
        <p:spPr>
          <a:xfrm>
            <a:off x="5892160" y="329002"/>
            <a:ext cx="1520451" cy="400110"/>
          </a:xfrm>
          <a:prstGeom prst="rect">
            <a:avLst/>
          </a:prstGeom>
          <a:noFill/>
        </p:spPr>
        <p:txBody>
          <a:bodyPr wrap="square" rtlCol="0">
            <a:spAutoFit/>
          </a:bodyPr>
          <a:lstStyle/>
          <a:p>
            <a:r>
              <a:rPr lang="en-US" sz="2000" dirty="0" smtClean="0"/>
              <a:t>Results</a:t>
            </a:r>
          </a:p>
        </p:txBody>
      </p:sp>
      <p:sp>
        <p:nvSpPr>
          <p:cNvPr id="18" name="TextBox 17"/>
          <p:cNvSpPr txBox="1"/>
          <p:nvPr userDrawn="1"/>
        </p:nvSpPr>
        <p:spPr>
          <a:xfrm>
            <a:off x="7882780" y="329002"/>
            <a:ext cx="1520451" cy="400110"/>
          </a:xfrm>
          <a:prstGeom prst="rect">
            <a:avLst/>
          </a:prstGeom>
          <a:noFill/>
        </p:spPr>
        <p:txBody>
          <a:bodyPr wrap="square" rtlCol="0">
            <a:spAutoFit/>
          </a:bodyPr>
          <a:lstStyle/>
          <a:p>
            <a:r>
              <a:rPr lang="en-US" sz="2000" dirty="0" smtClean="0"/>
              <a:t>Discussion</a:t>
            </a:r>
          </a:p>
        </p:txBody>
      </p:sp>
      <p:sp>
        <p:nvSpPr>
          <p:cNvPr id="20" name="TextBox 19"/>
          <p:cNvSpPr txBox="1"/>
          <p:nvPr userDrawn="1"/>
        </p:nvSpPr>
        <p:spPr>
          <a:xfrm>
            <a:off x="9776561" y="329002"/>
            <a:ext cx="1860574" cy="400110"/>
          </a:xfrm>
          <a:prstGeom prst="rect">
            <a:avLst/>
          </a:prstGeom>
          <a:noFill/>
        </p:spPr>
        <p:txBody>
          <a:bodyPr wrap="square" rtlCol="0">
            <a:spAutoFit/>
          </a:bodyPr>
          <a:lstStyle/>
          <a:p>
            <a:r>
              <a:rPr lang="en-US" sz="2000" dirty="0" smtClean="0"/>
              <a:t>Moving</a:t>
            </a:r>
            <a:r>
              <a:rPr lang="en-US" sz="2000" baseline="0" dirty="0" smtClean="0"/>
              <a:t> Ahead</a:t>
            </a:r>
            <a:endParaRPr lang="en-US" sz="2000" dirty="0" smtClean="0"/>
          </a:p>
        </p:txBody>
      </p:sp>
    </p:spTree>
    <p:extLst>
      <p:ext uri="{BB962C8B-B14F-4D97-AF65-F5344CB8AC3E}">
        <p14:creationId xmlns:p14="http://schemas.microsoft.com/office/powerpoint/2010/main" val="2295034744"/>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Lst>
  <p:timing>
    <p:tnLst>
      <p:par>
        <p:cTn xmlns:p14="http://schemas.microsoft.com/office/powerpoint/2010/main" id="1" dur="indefinite" restart="never" nodeType="tmRoot"/>
      </p:par>
    </p:tnLst>
  </p:timing>
  <p:txStyles>
    <p:titleStyle>
      <a:lvl1pPr algn="l" defTabSz="914400" rtl="0" eaLnBrk="1" latinLnBrk="0" hangingPunct="1">
        <a:lnSpc>
          <a:spcPct val="85000"/>
        </a:lnSpc>
        <a:spcBef>
          <a:spcPct val="0"/>
        </a:spcBef>
        <a:buNone/>
        <a:defRPr sz="5400" kern="1200" spc="-120" baseline="0">
          <a:solidFill>
            <a:schemeClr val="tx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2">
                <a:lumMod val="10000"/>
                <a:lumOff val="9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12" name="Snip Single Corner Rectangle 11"/>
          <p:cNvSpPr/>
          <p:nvPr userDrawn="1"/>
        </p:nvSpPr>
        <p:spPr>
          <a:xfrm>
            <a:off x="9062050" y="381181"/>
            <a:ext cx="2542045" cy="365760"/>
          </a:xfrm>
          <a:prstGeom prst="snip1Rect">
            <a:avLst>
              <a:gd name="adj" fmla="val 50000"/>
            </a:avLst>
          </a:prstGeom>
          <a:solidFill>
            <a:srgbClr val="A3C1B6"/>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nip Single Corner Rectangle 10"/>
          <p:cNvSpPr/>
          <p:nvPr userDrawn="1"/>
        </p:nvSpPr>
        <p:spPr>
          <a:xfrm>
            <a:off x="7017564" y="375802"/>
            <a:ext cx="2542046" cy="365760"/>
          </a:xfrm>
          <a:prstGeom prst="snip1Rect">
            <a:avLst>
              <a:gd name="adj" fmla="val 44846"/>
            </a:avLst>
          </a:prstGeom>
          <a:solidFill>
            <a:srgbClr val="C1C8B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nip Single Corner Rectangle 9"/>
          <p:cNvSpPr/>
          <p:nvPr userDrawn="1"/>
        </p:nvSpPr>
        <p:spPr>
          <a:xfrm>
            <a:off x="4973079" y="381326"/>
            <a:ext cx="2542047" cy="365760"/>
          </a:xfrm>
          <a:prstGeom prst="snip1Rect">
            <a:avLst>
              <a:gd name="adj" fmla="val 45017"/>
            </a:avLst>
          </a:prstGeom>
          <a:solidFill>
            <a:srgbClr val="A6B1BE"/>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nip Single Corner Rectangle 8"/>
          <p:cNvSpPr/>
          <p:nvPr userDrawn="1"/>
        </p:nvSpPr>
        <p:spPr>
          <a:xfrm>
            <a:off x="2714661" y="239783"/>
            <a:ext cx="2551861" cy="501779"/>
          </a:xfrm>
          <a:prstGeom prst="snip1Rect">
            <a:avLst>
              <a:gd name="adj" fmla="val 42440"/>
            </a:avLst>
          </a:prstGeom>
          <a:solidFill>
            <a:srgbClr val="C5C097"/>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nip Single Corner Rectangle 7"/>
          <p:cNvSpPr/>
          <p:nvPr userDrawn="1"/>
        </p:nvSpPr>
        <p:spPr>
          <a:xfrm>
            <a:off x="559543" y="364278"/>
            <a:ext cx="2671638" cy="365760"/>
          </a:xfrm>
          <a:prstGeom prst="snip1Rect">
            <a:avLst>
              <a:gd name="adj" fmla="val 50000"/>
            </a:avLst>
          </a:prstGeom>
          <a:solidFill>
            <a:srgbClr val="DCE3CB"/>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567494" y="730038"/>
            <a:ext cx="11036410" cy="5682409"/>
          </a:xfrm>
          <a:prstGeom prst="rect">
            <a:avLst/>
          </a:prstGeom>
          <a:solidFill>
            <a:schemeClr val="bg1">
              <a:lumMod val="95000"/>
            </a:schemeClr>
          </a:solidFill>
          <a:ln w="28575">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85800" y="6412447"/>
            <a:ext cx="753386"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99518A71-00A1-4C83-BCF0-DAC202D6ADC5}" type="datetimeFigureOut">
              <a:rPr lang="en-US" smtClean="0"/>
              <a:t>6/2/18</a:t>
            </a:fld>
            <a:endParaRPr lang="en-US" dirty="0"/>
          </a:p>
        </p:txBody>
      </p:sp>
      <p:sp>
        <p:nvSpPr>
          <p:cNvPr id="5" name="Footer Placeholder 4"/>
          <p:cNvSpPr>
            <a:spLocks noGrp="1"/>
          </p:cNvSpPr>
          <p:nvPr>
            <p:ph type="ftr" sz="quarter" idx="3"/>
          </p:nvPr>
        </p:nvSpPr>
        <p:spPr>
          <a:xfrm>
            <a:off x="685800" y="6554697"/>
            <a:ext cx="1127097"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r>
              <a:rPr lang="en-US" dirty="0" smtClean="0"/>
              <a:t>David Klinges</a:t>
            </a:r>
            <a:endParaRPr lang="en-US" dirty="0"/>
          </a:p>
        </p:txBody>
      </p:sp>
      <p:sp>
        <p:nvSpPr>
          <p:cNvPr id="15" name="TextBox 14"/>
          <p:cNvSpPr txBox="1"/>
          <p:nvPr userDrawn="1"/>
        </p:nvSpPr>
        <p:spPr>
          <a:xfrm>
            <a:off x="1175614" y="329002"/>
            <a:ext cx="1520451" cy="400110"/>
          </a:xfrm>
          <a:prstGeom prst="rect">
            <a:avLst/>
          </a:prstGeom>
          <a:noFill/>
        </p:spPr>
        <p:txBody>
          <a:bodyPr wrap="square" rtlCol="0">
            <a:spAutoFit/>
          </a:bodyPr>
          <a:lstStyle/>
          <a:p>
            <a:r>
              <a:rPr lang="en-US" sz="2000" dirty="0" smtClean="0"/>
              <a:t>Background</a:t>
            </a:r>
          </a:p>
        </p:txBody>
      </p:sp>
      <p:sp>
        <p:nvSpPr>
          <p:cNvPr id="16" name="TextBox 15"/>
          <p:cNvSpPr txBox="1"/>
          <p:nvPr userDrawn="1"/>
        </p:nvSpPr>
        <p:spPr>
          <a:xfrm>
            <a:off x="3640786" y="248988"/>
            <a:ext cx="1520451" cy="400110"/>
          </a:xfrm>
          <a:prstGeom prst="rect">
            <a:avLst/>
          </a:prstGeom>
          <a:noFill/>
        </p:spPr>
        <p:txBody>
          <a:bodyPr wrap="square" rtlCol="0">
            <a:spAutoFit/>
          </a:bodyPr>
          <a:lstStyle/>
          <a:p>
            <a:r>
              <a:rPr lang="en-US" sz="2000" b="1" dirty="0" smtClean="0"/>
              <a:t>Methods</a:t>
            </a:r>
          </a:p>
        </p:txBody>
      </p:sp>
      <p:sp>
        <p:nvSpPr>
          <p:cNvPr id="17" name="TextBox 16"/>
          <p:cNvSpPr txBox="1"/>
          <p:nvPr userDrawn="1"/>
        </p:nvSpPr>
        <p:spPr>
          <a:xfrm>
            <a:off x="5892160" y="329002"/>
            <a:ext cx="1520451" cy="400110"/>
          </a:xfrm>
          <a:prstGeom prst="rect">
            <a:avLst/>
          </a:prstGeom>
          <a:noFill/>
        </p:spPr>
        <p:txBody>
          <a:bodyPr wrap="square" rtlCol="0">
            <a:spAutoFit/>
          </a:bodyPr>
          <a:lstStyle/>
          <a:p>
            <a:r>
              <a:rPr lang="en-US" sz="2000" dirty="0" smtClean="0"/>
              <a:t>Results</a:t>
            </a:r>
          </a:p>
        </p:txBody>
      </p:sp>
      <p:sp>
        <p:nvSpPr>
          <p:cNvPr id="18" name="TextBox 17"/>
          <p:cNvSpPr txBox="1"/>
          <p:nvPr userDrawn="1"/>
        </p:nvSpPr>
        <p:spPr>
          <a:xfrm>
            <a:off x="7882780" y="329002"/>
            <a:ext cx="1520451" cy="400110"/>
          </a:xfrm>
          <a:prstGeom prst="rect">
            <a:avLst/>
          </a:prstGeom>
          <a:noFill/>
        </p:spPr>
        <p:txBody>
          <a:bodyPr wrap="square" rtlCol="0">
            <a:spAutoFit/>
          </a:bodyPr>
          <a:lstStyle/>
          <a:p>
            <a:r>
              <a:rPr lang="en-US" sz="2000" dirty="0" smtClean="0"/>
              <a:t>Discussion</a:t>
            </a:r>
          </a:p>
        </p:txBody>
      </p:sp>
      <p:sp>
        <p:nvSpPr>
          <p:cNvPr id="20" name="TextBox 19"/>
          <p:cNvSpPr txBox="1"/>
          <p:nvPr userDrawn="1"/>
        </p:nvSpPr>
        <p:spPr>
          <a:xfrm>
            <a:off x="9776561" y="329002"/>
            <a:ext cx="1860574" cy="400110"/>
          </a:xfrm>
          <a:prstGeom prst="rect">
            <a:avLst/>
          </a:prstGeom>
          <a:noFill/>
        </p:spPr>
        <p:txBody>
          <a:bodyPr wrap="square" rtlCol="0">
            <a:spAutoFit/>
          </a:bodyPr>
          <a:lstStyle/>
          <a:p>
            <a:r>
              <a:rPr lang="en-US" sz="2000" dirty="0" smtClean="0"/>
              <a:t>Moving</a:t>
            </a:r>
            <a:r>
              <a:rPr lang="en-US" sz="2000" baseline="0" dirty="0" smtClean="0"/>
              <a:t> Ahead</a:t>
            </a:r>
            <a:endParaRPr lang="en-US" sz="2000" dirty="0" smtClean="0"/>
          </a:p>
        </p:txBody>
      </p:sp>
    </p:spTree>
    <p:extLst>
      <p:ext uri="{BB962C8B-B14F-4D97-AF65-F5344CB8AC3E}">
        <p14:creationId xmlns:p14="http://schemas.microsoft.com/office/powerpoint/2010/main" val="2092542884"/>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Lst>
  <p:timing>
    <p:tnLst>
      <p:par>
        <p:cTn xmlns:p14="http://schemas.microsoft.com/office/powerpoint/2010/main" id="1" dur="indefinite" restart="never" nodeType="tmRoot"/>
      </p:par>
    </p:tnLst>
  </p:timing>
  <p:txStyles>
    <p:titleStyle>
      <a:lvl1pPr algn="l" defTabSz="914400" rtl="0" eaLnBrk="1" latinLnBrk="0" hangingPunct="1">
        <a:lnSpc>
          <a:spcPct val="85000"/>
        </a:lnSpc>
        <a:spcBef>
          <a:spcPct val="0"/>
        </a:spcBef>
        <a:buNone/>
        <a:defRPr sz="5400" kern="1200" spc="-120" baseline="0">
          <a:solidFill>
            <a:schemeClr val="tx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2">
                <a:lumMod val="10000"/>
                <a:lumOff val="9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12" name="Snip Single Corner Rectangle 11"/>
          <p:cNvSpPr/>
          <p:nvPr userDrawn="1"/>
        </p:nvSpPr>
        <p:spPr>
          <a:xfrm>
            <a:off x="9062050" y="381181"/>
            <a:ext cx="2542045" cy="365760"/>
          </a:xfrm>
          <a:prstGeom prst="snip1Rect">
            <a:avLst>
              <a:gd name="adj" fmla="val 50000"/>
            </a:avLst>
          </a:prstGeom>
          <a:solidFill>
            <a:srgbClr val="A3C1B6"/>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nip Single Corner Rectangle 10"/>
          <p:cNvSpPr/>
          <p:nvPr userDrawn="1"/>
        </p:nvSpPr>
        <p:spPr>
          <a:xfrm>
            <a:off x="7017564" y="375802"/>
            <a:ext cx="2542046" cy="365760"/>
          </a:xfrm>
          <a:prstGeom prst="snip1Rect">
            <a:avLst>
              <a:gd name="adj" fmla="val 44846"/>
            </a:avLst>
          </a:prstGeom>
          <a:solidFill>
            <a:srgbClr val="C1C8B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nip Single Corner Rectangle 9"/>
          <p:cNvSpPr/>
          <p:nvPr userDrawn="1"/>
        </p:nvSpPr>
        <p:spPr>
          <a:xfrm>
            <a:off x="4972697" y="238856"/>
            <a:ext cx="2542047" cy="502705"/>
          </a:xfrm>
          <a:prstGeom prst="snip1Rect">
            <a:avLst>
              <a:gd name="adj" fmla="val 45017"/>
            </a:avLst>
          </a:prstGeom>
          <a:solidFill>
            <a:srgbClr val="A6B1BE"/>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nip Single Corner Rectangle 8"/>
          <p:cNvSpPr/>
          <p:nvPr userDrawn="1"/>
        </p:nvSpPr>
        <p:spPr>
          <a:xfrm>
            <a:off x="2714661" y="381187"/>
            <a:ext cx="2551861" cy="501779"/>
          </a:xfrm>
          <a:prstGeom prst="snip1Rect">
            <a:avLst>
              <a:gd name="adj" fmla="val 42440"/>
            </a:avLst>
          </a:prstGeom>
          <a:solidFill>
            <a:srgbClr val="C5C097"/>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nip Single Corner Rectangle 7"/>
          <p:cNvSpPr/>
          <p:nvPr userDrawn="1"/>
        </p:nvSpPr>
        <p:spPr>
          <a:xfrm>
            <a:off x="559543" y="364278"/>
            <a:ext cx="2671638" cy="365760"/>
          </a:xfrm>
          <a:prstGeom prst="snip1Rect">
            <a:avLst>
              <a:gd name="adj" fmla="val 50000"/>
            </a:avLst>
          </a:prstGeom>
          <a:solidFill>
            <a:srgbClr val="DCE3CB"/>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567494" y="730038"/>
            <a:ext cx="11036410" cy="5682409"/>
          </a:xfrm>
          <a:prstGeom prst="rect">
            <a:avLst/>
          </a:prstGeom>
          <a:solidFill>
            <a:schemeClr val="bg1">
              <a:lumMod val="95000"/>
            </a:schemeClr>
          </a:solidFill>
          <a:ln w="28575">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85800" y="6412447"/>
            <a:ext cx="753386"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99518A71-00A1-4C83-BCF0-DAC202D6ADC5}" type="datetimeFigureOut">
              <a:rPr lang="en-US" smtClean="0"/>
              <a:t>6/2/18</a:t>
            </a:fld>
            <a:endParaRPr lang="en-US" dirty="0"/>
          </a:p>
        </p:txBody>
      </p:sp>
      <p:sp>
        <p:nvSpPr>
          <p:cNvPr id="5" name="Footer Placeholder 4"/>
          <p:cNvSpPr>
            <a:spLocks noGrp="1"/>
          </p:cNvSpPr>
          <p:nvPr>
            <p:ph type="ftr" sz="quarter" idx="3"/>
          </p:nvPr>
        </p:nvSpPr>
        <p:spPr>
          <a:xfrm>
            <a:off x="685800" y="6554697"/>
            <a:ext cx="1127097"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r>
              <a:rPr lang="en-US" dirty="0" smtClean="0"/>
              <a:t>David Klinges</a:t>
            </a:r>
            <a:endParaRPr lang="en-US" dirty="0"/>
          </a:p>
        </p:txBody>
      </p:sp>
      <p:sp>
        <p:nvSpPr>
          <p:cNvPr id="15" name="TextBox 14"/>
          <p:cNvSpPr txBox="1"/>
          <p:nvPr userDrawn="1"/>
        </p:nvSpPr>
        <p:spPr>
          <a:xfrm>
            <a:off x="1175614" y="329002"/>
            <a:ext cx="1520451" cy="400110"/>
          </a:xfrm>
          <a:prstGeom prst="rect">
            <a:avLst/>
          </a:prstGeom>
          <a:noFill/>
        </p:spPr>
        <p:txBody>
          <a:bodyPr wrap="square" rtlCol="0">
            <a:spAutoFit/>
          </a:bodyPr>
          <a:lstStyle/>
          <a:p>
            <a:r>
              <a:rPr lang="en-US" sz="2000" dirty="0" smtClean="0"/>
              <a:t>Background</a:t>
            </a:r>
          </a:p>
        </p:txBody>
      </p:sp>
      <p:sp>
        <p:nvSpPr>
          <p:cNvPr id="16" name="TextBox 15"/>
          <p:cNvSpPr txBox="1"/>
          <p:nvPr userDrawn="1"/>
        </p:nvSpPr>
        <p:spPr>
          <a:xfrm>
            <a:off x="3669063" y="333831"/>
            <a:ext cx="1520451" cy="400110"/>
          </a:xfrm>
          <a:prstGeom prst="rect">
            <a:avLst/>
          </a:prstGeom>
          <a:noFill/>
        </p:spPr>
        <p:txBody>
          <a:bodyPr wrap="square" rtlCol="0">
            <a:spAutoFit/>
          </a:bodyPr>
          <a:lstStyle/>
          <a:p>
            <a:r>
              <a:rPr lang="en-US" sz="2000" b="0" dirty="0" smtClean="0"/>
              <a:t>Methods</a:t>
            </a:r>
          </a:p>
        </p:txBody>
      </p:sp>
      <p:sp>
        <p:nvSpPr>
          <p:cNvPr id="17" name="TextBox 16"/>
          <p:cNvSpPr txBox="1"/>
          <p:nvPr userDrawn="1"/>
        </p:nvSpPr>
        <p:spPr>
          <a:xfrm>
            <a:off x="5920441" y="272441"/>
            <a:ext cx="1520451" cy="400110"/>
          </a:xfrm>
          <a:prstGeom prst="rect">
            <a:avLst/>
          </a:prstGeom>
          <a:noFill/>
        </p:spPr>
        <p:txBody>
          <a:bodyPr wrap="square" rtlCol="0">
            <a:spAutoFit/>
          </a:bodyPr>
          <a:lstStyle/>
          <a:p>
            <a:r>
              <a:rPr lang="en-US" sz="2000" b="1" dirty="0" smtClean="0"/>
              <a:t>Results</a:t>
            </a:r>
          </a:p>
        </p:txBody>
      </p:sp>
      <p:sp>
        <p:nvSpPr>
          <p:cNvPr id="18" name="TextBox 17"/>
          <p:cNvSpPr txBox="1"/>
          <p:nvPr userDrawn="1"/>
        </p:nvSpPr>
        <p:spPr>
          <a:xfrm>
            <a:off x="7882780" y="329002"/>
            <a:ext cx="1520451" cy="400110"/>
          </a:xfrm>
          <a:prstGeom prst="rect">
            <a:avLst/>
          </a:prstGeom>
          <a:noFill/>
        </p:spPr>
        <p:txBody>
          <a:bodyPr wrap="square" rtlCol="0">
            <a:spAutoFit/>
          </a:bodyPr>
          <a:lstStyle/>
          <a:p>
            <a:r>
              <a:rPr lang="en-US" sz="2000" dirty="0" smtClean="0"/>
              <a:t>Discussion</a:t>
            </a:r>
          </a:p>
        </p:txBody>
      </p:sp>
      <p:sp>
        <p:nvSpPr>
          <p:cNvPr id="21" name="TextBox 20"/>
          <p:cNvSpPr txBox="1"/>
          <p:nvPr userDrawn="1"/>
        </p:nvSpPr>
        <p:spPr>
          <a:xfrm>
            <a:off x="9776561" y="329002"/>
            <a:ext cx="1860574" cy="400110"/>
          </a:xfrm>
          <a:prstGeom prst="rect">
            <a:avLst/>
          </a:prstGeom>
          <a:noFill/>
        </p:spPr>
        <p:txBody>
          <a:bodyPr wrap="square" rtlCol="0">
            <a:spAutoFit/>
          </a:bodyPr>
          <a:lstStyle/>
          <a:p>
            <a:r>
              <a:rPr lang="en-US" sz="2000" dirty="0" smtClean="0"/>
              <a:t>Moving</a:t>
            </a:r>
            <a:r>
              <a:rPr lang="en-US" sz="2000" baseline="0" dirty="0" smtClean="0"/>
              <a:t> Ahead</a:t>
            </a:r>
            <a:endParaRPr lang="en-US" sz="2000" dirty="0" smtClean="0"/>
          </a:p>
        </p:txBody>
      </p:sp>
    </p:spTree>
    <p:extLst>
      <p:ext uri="{BB962C8B-B14F-4D97-AF65-F5344CB8AC3E}">
        <p14:creationId xmlns:p14="http://schemas.microsoft.com/office/powerpoint/2010/main" val="3526394309"/>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Lst>
  <p:timing>
    <p:tnLst>
      <p:par>
        <p:cTn xmlns:p14="http://schemas.microsoft.com/office/powerpoint/2010/main" id="1" dur="indefinite" restart="never" nodeType="tmRoot"/>
      </p:par>
    </p:tnLst>
  </p:timing>
  <p:txStyles>
    <p:titleStyle>
      <a:lvl1pPr algn="l" defTabSz="914400" rtl="0" eaLnBrk="1" latinLnBrk="0" hangingPunct="1">
        <a:lnSpc>
          <a:spcPct val="85000"/>
        </a:lnSpc>
        <a:spcBef>
          <a:spcPct val="0"/>
        </a:spcBef>
        <a:buNone/>
        <a:defRPr sz="5400" kern="1200" spc="-120" baseline="0">
          <a:solidFill>
            <a:schemeClr val="tx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2">
                <a:lumMod val="10000"/>
                <a:lumOff val="9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12" name="Snip Single Corner Rectangle 11"/>
          <p:cNvSpPr/>
          <p:nvPr userDrawn="1"/>
        </p:nvSpPr>
        <p:spPr>
          <a:xfrm>
            <a:off x="9062050" y="381181"/>
            <a:ext cx="2542045" cy="365760"/>
          </a:xfrm>
          <a:prstGeom prst="snip1Rect">
            <a:avLst>
              <a:gd name="adj" fmla="val 50000"/>
            </a:avLst>
          </a:prstGeom>
          <a:solidFill>
            <a:srgbClr val="A3C1B6"/>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nip Single Corner Rectangle 10"/>
          <p:cNvSpPr/>
          <p:nvPr userDrawn="1"/>
        </p:nvSpPr>
        <p:spPr>
          <a:xfrm>
            <a:off x="7017564" y="243823"/>
            <a:ext cx="2542046" cy="497737"/>
          </a:xfrm>
          <a:prstGeom prst="snip1Rect">
            <a:avLst>
              <a:gd name="adj" fmla="val 44846"/>
            </a:avLst>
          </a:prstGeom>
          <a:solidFill>
            <a:srgbClr val="C1C8B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nip Single Corner Rectangle 9"/>
          <p:cNvSpPr/>
          <p:nvPr userDrawn="1"/>
        </p:nvSpPr>
        <p:spPr>
          <a:xfrm>
            <a:off x="4972697" y="380259"/>
            <a:ext cx="2542047" cy="502705"/>
          </a:xfrm>
          <a:prstGeom prst="snip1Rect">
            <a:avLst>
              <a:gd name="adj" fmla="val 45017"/>
            </a:avLst>
          </a:prstGeom>
          <a:solidFill>
            <a:srgbClr val="A6B1BE"/>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nip Single Corner Rectangle 8"/>
          <p:cNvSpPr/>
          <p:nvPr userDrawn="1"/>
        </p:nvSpPr>
        <p:spPr>
          <a:xfrm>
            <a:off x="2714661" y="381187"/>
            <a:ext cx="2551861" cy="501779"/>
          </a:xfrm>
          <a:prstGeom prst="snip1Rect">
            <a:avLst>
              <a:gd name="adj" fmla="val 42440"/>
            </a:avLst>
          </a:prstGeom>
          <a:solidFill>
            <a:srgbClr val="C5C097"/>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nip Single Corner Rectangle 7"/>
          <p:cNvSpPr/>
          <p:nvPr userDrawn="1"/>
        </p:nvSpPr>
        <p:spPr>
          <a:xfrm>
            <a:off x="559543" y="364278"/>
            <a:ext cx="2671638" cy="365760"/>
          </a:xfrm>
          <a:prstGeom prst="snip1Rect">
            <a:avLst>
              <a:gd name="adj" fmla="val 50000"/>
            </a:avLst>
          </a:prstGeom>
          <a:solidFill>
            <a:srgbClr val="DCE3CB"/>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567494" y="730038"/>
            <a:ext cx="11036410" cy="5682409"/>
          </a:xfrm>
          <a:prstGeom prst="rect">
            <a:avLst/>
          </a:prstGeom>
          <a:solidFill>
            <a:schemeClr val="bg1">
              <a:lumMod val="95000"/>
            </a:schemeClr>
          </a:solidFill>
          <a:ln w="28575">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85800" y="6412447"/>
            <a:ext cx="753386"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99518A71-00A1-4C83-BCF0-DAC202D6ADC5}" type="datetimeFigureOut">
              <a:rPr lang="en-US" smtClean="0"/>
              <a:t>6/2/18</a:t>
            </a:fld>
            <a:endParaRPr lang="en-US" dirty="0"/>
          </a:p>
        </p:txBody>
      </p:sp>
      <p:sp>
        <p:nvSpPr>
          <p:cNvPr id="5" name="Footer Placeholder 4"/>
          <p:cNvSpPr>
            <a:spLocks noGrp="1"/>
          </p:cNvSpPr>
          <p:nvPr>
            <p:ph type="ftr" sz="quarter" idx="3"/>
          </p:nvPr>
        </p:nvSpPr>
        <p:spPr>
          <a:xfrm>
            <a:off x="685800" y="6554697"/>
            <a:ext cx="1127097"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r>
              <a:rPr lang="en-US" dirty="0" smtClean="0"/>
              <a:t>David Klinges</a:t>
            </a:r>
            <a:endParaRPr lang="en-US" dirty="0"/>
          </a:p>
        </p:txBody>
      </p:sp>
      <p:sp>
        <p:nvSpPr>
          <p:cNvPr id="15" name="TextBox 14"/>
          <p:cNvSpPr txBox="1"/>
          <p:nvPr userDrawn="1"/>
        </p:nvSpPr>
        <p:spPr>
          <a:xfrm>
            <a:off x="1175614" y="329002"/>
            <a:ext cx="1520451" cy="400110"/>
          </a:xfrm>
          <a:prstGeom prst="rect">
            <a:avLst/>
          </a:prstGeom>
          <a:noFill/>
        </p:spPr>
        <p:txBody>
          <a:bodyPr wrap="square" rtlCol="0">
            <a:spAutoFit/>
          </a:bodyPr>
          <a:lstStyle/>
          <a:p>
            <a:r>
              <a:rPr lang="en-US" sz="2000" dirty="0" smtClean="0"/>
              <a:t>Background</a:t>
            </a:r>
          </a:p>
        </p:txBody>
      </p:sp>
      <p:sp>
        <p:nvSpPr>
          <p:cNvPr id="16" name="TextBox 15"/>
          <p:cNvSpPr txBox="1"/>
          <p:nvPr userDrawn="1"/>
        </p:nvSpPr>
        <p:spPr>
          <a:xfrm>
            <a:off x="3669063" y="333831"/>
            <a:ext cx="1520451" cy="400110"/>
          </a:xfrm>
          <a:prstGeom prst="rect">
            <a:avLst/>
          </a:prstGeom>
          <a:noFill/>
        </p:spPr>
        <p:txBody>
          <a:bodyPr wrap="square" rtlCol="0">
            <a:spAutoFit/>
          </a:bodyPr>
          <a:lstStyle/>
          <a:p>
            <a:r>
              <a:rPr lang="en-US" sz="2000" b="0" dirty="0" smtClean="0"/>
              <a:t>Methods</a:t>
            </a:r>
          </a:p>
        </p:txBody>
      </p:sp>
      <p:sp>
        <p:nvSpPr>
          <p:cNvPr id="17" name="TextBox 16"/>
          <p:cNvSpPr txBox="1"/>
          <p:nvPr userDrawn="1"/>
        </p:nvSpPr>
        <p:spPr>
          <a:xfrm>
            <a:off x="5920441" y="338430"/>
            <a:ext cx="1520451" cy="400110"/>
          </a:xfrm>
          <a:prstGeom prst="rect">
            <a:avLst/>
          </a:prstGeom>
          <a:noFill/>
        </p:spPr>
        <p:txBody>
          <a:bodyPr wrap="square" rtlCol="0">
            <a:spAutoFit/>
          </a:bodyPr>
          <a:lstStyle/>
          <a:p>
            <a:r>
              <a:rPr lang="en-US" sz="2000" b="0" dirty="0" smtClean="0"/>
              <a:t>Results</a:t>
            </a:r>
          </a:p>
        </p:txBody>
      </p:sp>
      <p:sp>
        <p:nvSpPr>
          <p:cNvPr id="18" name="TextBox 17"/>
          <p:cNvSpPr txBox="1"/>
          <p:nvPr userDrawn="1"/>
        </p:nvSpPr>
        <p:spPr>
          <a:xfrm>
            <a:off x="7882780" y="244159"/>
            <a:ext cx="1520451" cy="400110"/>
          </a:xfrm>
          <a:prstGeom prst="rect">
            <a:avLst/>
          </a:prstGeom>
          <a:noFill/>
        </p:spPr>
        <p:txBody>
          <a:bodyPr wrap="square" rtlCol="0">
            <a:spAutoFit/>
          </a:bodyPr>
          <a:lstStyle/>
          <a:p>
            <a:r>
              <a:rPr lang="en-US" sz="2000" b="1" dirty="0" smtClean="0"/>
              <a:t>Discussion</a:t>
            </a:r>
          </a:p>
        </p:txBody>
      </p:sp>
      <p:sp>
        <p:nvSpPr>
          <p:cNvPr id="19" name="TextBox 18"/>
          <p:cNvSpPr txBox="1"/>
          <p:nvPr userDrawn="1"/>
        </p:nvSpPr>
        <p:spPr>
          <a:xfrm>
            <a:off x="9776561" y="329002"/>
            <a:ext cx="1860574" cy="400110"/>
          </a:xfrm>
          <a:prstGeom prst="rect">
            <a:avLst/>
          </a:prstGeom>
          <a:noFill/>
        </p:spPr>
        <p:txBody>
          <a:bodyPr wrap="square" rtlCol="0">
            <a:spAutoFit/>
          </a:bodyPr>
          <a:lstStyle/>
          <a:p>
            <a:r>
              <a:rPr lang="en-US" sz="2000" dirty="0" smtClean="0"/>
              <a:t>Moving</a:t>
            </a:r>
            <a:r>
              <a:rPr lang="en-US" sz="2000" baseline="0" dirty="0" smtClean="0"/>
              <a:t> Ahead</a:t>
            </a:r>
            <a:endParaRPr lang="en-US" sz="2000" dirty="0" smtClean="0"/>
          </a:p>
        </p:txBody>
      </p:sp>
    </p:spTree>
    <p:extLst>
      <p:ext uri="{BB962C8B-B14F-4D97-AF65-F5344CB8AC3E}">
        <p14:creationId xmlns:p14="http://schemas.microsoft.com/office/powerpoint/2010/main" val="195853004"/>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Lst>
  <p:timing>
    <p:tnLst>
      <p:par>
        <p:cTn xmlns:p14="http://schemas.microsoft.com/office/powerpoint/2010/main" id="1" dur="indefinite" restart="never" nodeType="tmRoot"/>
      </p:par>
    </p:tnLst>
  </p:timing>
  <p:txStyles>
    <p:titleStyle>
      <a:lvl1pPr algn="l" defTabSz="914400" rtl="0" eaLnBrk="1" latinLnBrk="0" hangingPunct="1">
        <a:lnSpc>
          <a:spcPct val="85000"/>
        </a:lnSpc>
        <a:spcBef>
          <a:spcPct val="0"/>
        </a:spcBef>
        <a:buNone/>
        <a:defRPr sz="5400" kern="1200" spc="-120" baseline="0">
          <a:solidFill>
            <a:schemeClr val="tx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2">
                <a:lumMod val="10000"/>
                <a:lumOff val="9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12" name="Snip Single Corner Rectangle 11"/>
          <p:cNvSpPr/>
          <p:nvPr userDrawn="1"/>
        </p:nvSpPr>
        <p:spPr>
          <a:xfrm>
            <a:off x="9062050" y="258630"/>
            <a:ext cx="2542045" cy="479910"/>
          </a:xfrm>
          <a:prstGeom prst="snip1Rect">
            <a:avLst>
              <a:gd name="adj" fmla="val 50000"/>
            </a:avLst>
          </a:prstGeom>
          <a:solidFill>
            <a:srgbClr val="A3C1B6"/>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nip Single Corner Rectangle 10"/>
          <p:cNvSpPr/>
          <p:nvPr userDrawn="1"/>
        </p:nvSpPr>
        <p:spPr>
          <a:xfrm>
            <a:off x="7017564" y="375801"/>
            <a:ext cx="2542046" cy="497737"/>
          </a:xfrm>
          <a:prstGeom prst="snip1Rect">
            <a:avLst>
              <a:gd name="adj" fmla="val 44846"/>
            </a:avLst>
          </a:prstGeom>
          <a:solidFill>
            <a:srgbClr val="C1C8B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nip Single Corner Rectangle 9"/>
          <p:cNvSpPr/>
          <p:nvPr userDrawn="1"/>
        </p:nvSpPr>
        <p:spPr>
          <a:xfrm>
            <a:off x="4972697" y="380259"/>
            <a:ext cx="2542047" cy="502705"/>
          </a:xfrm>
          <a:prstGeom prst="snip1Rect">
            <a:avLst>
              <a:gd name="adj" fmla="val 45017"/>
            </a:avLst>
          </a:prstGeom>
          <a:solidFill>
            <a:srgbClr val="A6B1BE"/>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nip Single Corner Rectangle 8"/>
          <p:cNvSpPr/>
          <p:nvPr userDrawn="1"/>
        </p:nvSpPr>
        <p:spPr>
          <a:xfrm>
            <a:off x="2714661" y="381187"/>
            <a:ext cx="2551861" cy="501779"/>
          </a:xfrm>
          <a:prstGeom prst="snip1Rect">
            <a:avLst>
              <a:gd name="adj" fmla="val 42440"/>
            </a:avLst>
          </a:prstGeom>
          <a:solidFill>
            <a:srgbClr val="C5C097"/>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nip Single Corner Rectangle 7"/>
          <p:cNvSpPr/>
          <p:nvPr userDrawn="1"/>
        </p:nvSpPr>
        <p:spPr>
          <a:xfrm>
            <a:off x="559543" y="364278"/>
            <a:ext cx="2671638" cy="365760"/>
          </a:xfrm>
          <a:prstGeom prst="snip1Rect">
            <a:avLst>
              <a:gd name="adj" fmla="val 50000"/>
            </a:avLst>
          </a:prstGeom>
          <a:solidFill>
            <a:srgbClr val="DCE3CB"/>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567494" y="730038"/>
            <a:ext cx="11036410" cy="5682409"/>
          </a:xfrm>
          <a:prstGeom prst="rect">
            <a:avLst/>
          </a:prstGeom>
          <a:solidFill>
            <a:schemeClr val="bg1">
              <a:lumMod val="95000"/>
            </a:schemeClr>
          </a:solidFill>
          <a:ln w="28575">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85800" y="6412447"/>
            <a:ext cx="753386"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99518A71-00A1-4C83-BCF0-DAC202D6ADC5}" type="datetimeFigureOut">
              <a:rPr lang="en-US" smtClean="0"/>
              <a:t>6/2/18</a:t>
            </a:fld>
            <a:endParaRPr lang="en-US" dirty="0"/>
          </a:p>
        </p:txBody>
      </p:sp>
      <p:sp>
        <p:nvSpPr>
          <p:cNvPr id="5" name="Footer Placeholder 4"/>
          <p:cNvSpPr>
            <a:spLocks noGrp="1"/>
          </p:cNvSpPr>
          <p:nvPr>
            <p:ph type="ftr" sz="quarter" idx="3"/>
          </p:nvPr>
        </p:nvSpPr>
        <p:spPr>
          <a:xfrm>
            <a:off x="685800" y="6554697"/>
            <a:ext cx="1127097"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r>
              <a:rPr lang="en-US" dirty="0" smtClean="0"/>
              <a:t>David Klinges</a:t>
            </a:r>
            <a:endParaRPr lang="en-US" dirty="0"/>
          </a:p>
        </p:txBody>
      </p:sp>
      <p:sp>
        <p:nvSpPr>
          <p:cNvPr id="15" name="TextBox 14"/>
          <p:cNvSpPr txBox="1"/>
          <p:nvPr userDrawn="1"/>
        </p:nvSpPr>
        <p:spPr>
          <a:xfrm>
            <a:off x="1175614" y="329002"/>
            <a:ext cx="1520451" cy="400110"/>
          </a:xfrm>
          <a:prstGeom prst="rect">
            <a:avLst/>
          </a:prstGeom>
          <a:noFill/>
        </p:spPr>
        <p:txBody>
          <a:bodyPr wrap="square" rtlCol="0">
            <a:spAutoFit/>
          </a:bodyPr>
          <a:lstStyle/>
          <a:p>
            <a:r>
              <a:rPr lang="en-US" sz="2000" dirty="0" smtClean="0"/>
              <a:t>Background</a:t>
            </a:r>
          </a:p>
        </p:txBody>
      </p:sp>
      <p:sp>
        <p:nvSpPr>
          <p:cNvPr id="16" name="TextBox 15"/>
          <p:cNvSpPr txBox="1"/>
          <p:nvPr userDrawn="1"/>
        </p:nvSpPr>
        <p:spPr>
          <a:xfrm>
            <a:off x="3669063" y="333831"/>
            <a:ext cx="1520451" cy="400110"/>
          </a:xfrm>
          <a:prstGeom prst="rect">
            <a:avLst/>
          </a:prstGeom>
          <a:noFill/>
        </p:spPr>
        <p:txBody>
          <a:bodyPr wrap="square" rtlCol="0">
            <a:spAutoFit/>
          </a:bodyPr>
          <a:lstStyle/>
          <a:p>
            <a:r>
              <a:rPr lang="en-US" sz="2000" b="0" dirty="0" smtClean="0"/>
              <a:t>Methods</a:t>
            </a:r>
          </a:p>
        </p:txBody>
      </p:sp>
      <p:sp>
        <p:nvSpPr>
          <p:cNvPr id="17" name="TextBox 16"/>
          <p:cNvSpPr txBox="1"/>
          <p:nvPr userDrawn="1"/>
        </p:nvSpPr>
        <p:spPr>
          <a:xfrm>
            <a:off x="5920441" y="338430"/>
            <a:ext cx="1520451" cy="400110"/>
          </a:xfrm>
          <a:prstGeom prst="rect">
            <a:avLst/>
          </a:prstGeom>
          <a:noFill/>
        </p:spPr>
        <p:txBody>
          <a:bodyPr wrap="square" rtlCol="0">
            <a:spAutoFit/>
          </a:bodyPr>
          <a:lstStyle/>
          <a:p>
            <a:r>
              <a:rPr lang="en-US" sz="2000" b="0" dirty="0" smtClean="0"/>
              <a:t>Results</a:t>
            </a:r>
          </a:p>
        </p:txBody>
      </p:sp>
      <p:sp>
        <p:nvSpPr>
          <p:cNvPr id="18" name="TextBox 17"/>
          <p:cNvSpPr txBox="1"/>
          <p:nvPr userDrawn="1"/>
        </p:nvSpPr>
        <p:spPr>
          <a:xfrm>
            <a:off x="7826218" y="329002"/>
            <a:ext cx="1520451" cy="400110"/>
          </a:xfrm>
          <a:prstGeom prst="rect">
            <a:avLst/>
          </a:prstGeom>
          <a:noFill/>
        </p:spPr>
        <p:txBody>
          <a:bodyPr wrap="square" rtlCol="0">
            <a:spAutoFit/>
          </a:bodyPr>
          <a:lstStyle/>
          <a:p>
            <a:r>
              <a:rPr lang="en-US" sz="2000" b="0" dirty="0" smtClean="0"/>
              <a:t>Discussion</a:t>
            </a:r>
          </a:p>
        </p:txBody>
      </p:sp>
      <p:sp>
        <p:nvSpPr>
          <p:cNvPr id="19" name="TextBox 18"/>
          <p:cNvSpPr txBox="1"/>
          <p:nvPr userDrawn="1"/>
        </p:nvSpPr>
        <p:spPr>
          <a:xfrm>
            <a:off x="9578464" y="263013"/>
            <a:ext cx="1860963" cy="400110"/>
          </a:xfrm>
          <a:prstGeom prst="rect">
            <a:avLst/>
          </a:prstGeom>
          <a:noFill/>
        </p:spPr>
        <p:txBody>
          <a:bodyPr wrap="square" rtlCol="0">
            <a:spAutoFit/>
          </a:bodyPr>
          <a:lstStyle/>
          <a:p>
            <a:r>
              <a:rPr lang="en-US" sz="2000" b="1" dirty="0" smtClean="0"/>
              <a:t>Moving Ahead</a:t>
            </a:r>
          </a:p>
        </p:txBody>
      </p:sp>
    </p:spTree>
    <p:extLst>
      <p:ext uri="{BB962C8B-B14F-4D97-AF65-F5344CB8AC3E}">
        <p14:creationId xmlns:p14="http://schemas.microsoft.com/office/powerpoint/2010/main" val="1144343520"/>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Lst>
  <p:timing>
    <p:tnLst>
      <p:par>
        <p:cTn xmlns:p14="http://schemas.microsoft.com/office/powerpoint/2010/main" id="1" dur="indefinite" restart="never" nodeType="tmRoot"/>
      </p:par>
    </p:tnLst>
  </p:timing>
  <p:txStyles>
    <p:titleStyle>
      <a:lvl1pPr algn="l" defTabSz="914400" rtl="0" eaLnBrk="1" latinLnBrk="0" hangingPunct="1">
        <a:lnSpc>
          <a:spcPct val="85000"/>
        </a:lnSpc>
        <a:spcBef>
          <a:spcPct val="0"/>
        </a:spcBef>
        <a:buNone/>
        <a:defRPr sz="5400" kern="1200" spc="-120" baseline="0">
          <a:solidFill>
            <a:schemeClr val="tx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33.gif"/><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3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36.jpeg"/></Relationships>
</file>

<file path=ppt/slides/_rels/slide18.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8.jpg"/><Relationship Id="rId5" Type="http://schemas.openxmlformats.org/officeDocument/2006/relationships/image" Target="../media/image39.jpeg"/><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png"/><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jpg"/><Relationship Id="rId6" Type="http://schemas.openxmlformats.org/officeDocument/2006/relationships/image" Target="../media/image7.jpg"/><Relationship Id="rId7" Type="http://schemas.openxmlformats.org/officeDocument/2006/relationships/image" Target="../media/image8.jpg"/><Relationship Id="rId8" Type="http://schemas.openxmlformats.org/officeDocument/2006/relationships/image" Target="../media/image9.jpe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0.xml"/><Relationship Id="rId5" Type="http://schemas.openxmlformats.org/officeDocument/2006/relationships/image" Target="../media/image40.png"/><Relationship Id="rId6" Type="http://schemas.openxmlformats.org/officeDocument/2006/relationships/image" Target="../media/image23.png"/><Relationship Id="rId7" Type="http://schemas.openxmlformats.org/officeDocument/2006/relationships/image" Target="../media/image27.png"/><Relationship Id="rId1" Type="http://schemas.microsoft.com/office/2007/relationships/media" Target="../media/media1.mp4"/><Relationship Id="rId2" Type="http://schemas.openxmlformats.org/officeDocument/2006/relationships/video" Target="../media/media1.mp4"/></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jpeg"/><Relationship Id="rId5" Type="http://schemas.openxmlformats.org/officeDocument/2006/relationships/image" Target="../media/image43.jpeg"/><Relationship Id="rId6" Type="http://schemas.openxmlformats.org/officeDocument/2006/relationships/image" Target="../media/image44.jpe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jpg"/><Relationship Id="rId3" Type="http://schemas.openxmlformats.org/officeDocument/2006/relationships/image" Target="../media/image37.jpg"/></Relationships>
</file>

<file path=ppt/slides/_rels/slide27.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image" Target="../media/image37.jp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2.jpeg"/><Relationship Id="rId9" Type="http://schemas.openxmlformats.org/officeDocument/2006/relationships/image" Target="../media/image13.jpeg"/><Relationship Id="rId10" Type="http://schemas.openxmlformats.org/officeDocument/2006/relationships/image" Target="../media/image14.jp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15.png"/><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10000"/>
                <a:lumOff val="9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Temporal and </a:t>
            </a:r>
            <a:r>
              <a:rPr lang="en-US" dirty="0"/>
              <a:t>s</a:t>
            </a:r>
            <a:r>
              <a:rPr lang="en-US" dirty="0" smtClean="0"/>
              <a:t>patial heterogeneity of forest loss in Myanmar</a:t>
            </a:r>
            <a:endParaRPr lang="en-US" dirty="0"/>
          </a:p>
        </p:txBody>
      </p:sp>
      <p:sp>
        <p:nvSpPr>
          <p:cNvPr id="3" name="Subtitle 2"/>
          <p:cNvSpPr>
            <a:spLocks noGrp="1"/>
          </p:cNvSpPr>
          <p:nvPr>
            <p:ph type="subTitle" idx="1"/>
          </p:nvPr>
        </p:nvSpPr>
        <p:spPr>
          <a:xfrm>
            <a:off x="603504" y="4389120"/>
            <a:ext cx="9228201" cy="1645920"/>
          </a:xfrm>
        </p:spPr>
        <p:txBody>
          <a:bodyPr/>
          <a:lstStyle/>
          <a:p>
            <a:r>
              <a:rPr lang="en-US" dirty="0" smtClean="0"/>
              <a:t>David Klinges IX</a:t>
            </a:r>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9024" y="4385146"/>
            <a:ext cx="1794761" cy="207115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0361" y="4389120"/>
            <a:ext cx="2548158" cy="206718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504" y="5604543"/>
            <a:ext cx="7341090" cy="954342"/>
          </a:xfrm>
          <a:prstGeom prst="rect">
            <a:avLst/>
          </a:prstGeom>
        </p:spPr>
      </p:pic>
    </p:spTree>
    <p:extLst>
      <p:ext uri="{BB962C8B-B14F-4D97-AF65-F5344CB8AC3E}">
        <p14:creationId xmlns:p14="http://schemas.microsoft.com/office/powerpoint/2010/main" val="110161013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5022" y="858706"/>
            <a:ext cx="6936386" cy="738664"/>
          </a:xfrm>
          <a:prstGeom prst="rect">
            <a:avLst/>
          </a:prstGeom>
          <a:noFill/>
        </p:spPr>
        <p:txBody>
          <a:bodyPr wrap="none" rtlCol="0">
            <a:spAutoFit/>
          </a:bodyPr>
          <a:lstStyle/>
          <a:p>
            <a:r>
              <a:rPr lang="en-US" sz="4200" dirty="0" smtClean="0"/>
              <a:t>Forest loss is spatially stratified</a:t>
            </a:r>
            <a:endParaRPr lang="en-US" sz="4200" dirty="0"/>
          </a:p>
        </p:txBody>
      </p:sp>
      <p:graphicFrame>
        <p:nvGraphicFramePr>
          <p:cNvPr id="5" name="Table 4"/>
          <p:cNvGraphicFramePr>
            <a:graphicFrameLocks noGrp="1"/>
          </p:cNvGraphicFramePr>
          <p:nvPr>
            <p:extLst>
              <p:ext uri="{D42A27DB-BD31-4B8C-83A1-F6EECF244321}">
                <p14:modId xmlns:p14="http://schemas.microsoft.com/office/powerpoint/2010/main" val="1495080447"/>
              </p:ext>
            </p:extLst>
          </p:nvPr>
        </p:nvGraphicFramePr>
        <p:xfrm>
          <a:off x="3918768" y="1817356"/>
          <a:ext cx="2048256" cy="4114903"/>
        </p:xfrm>
        <a:graphic>
          <a:graphicData uri="http://schemas.openxmlformats.org/drawingml/2006/table">
            <a:tbl>
              <a:tblPr/>
              <a:tblGrid>
                <a:gridCol w="1280160">
                  <a:extLst>
                    <a:ext uri="{9D8B030D-6E8A-4147-A177-3AD203B41FA5}">
                      <a16:colId xmlns:a16="http://schemas.microsoft.com/office/drawing/2014/main" xmlns="" val="2983208679"/>
                    </a:ext>
                  </a:extLst>
                </a:gridCol>
                <a:gridCol w="768096">
                  <a:extLst>
                    <a:ext uri="{9D8B030D-6E8A-4147-A177-3AD203B41FA5}">
                      <a16:colId xmlns:a16="http://schemas.microsoft.com/office/drawing/2014/main" xmlns="" val="4206876913"/>
                    </a:ext>
                  </a:extLst>
                </a:gridCol>
              </a:tblGrid>
              <a:tr h="190500">
                <a:tc>
                  <a:txBody>
                    <a:bodyPr/>
                    <a:lstStyle/>
                    <a:p>
                      <a:pPr algn="l" fontAlgn="b"/>
                      <a:r>
                        <a:rPr lang="en-US" sz="2000" b="1" i="0" u="sng" strike="noStrike" dirty="0">
                          <a:solidFill>
                            <a:srgbClr val="000000"/>
                          </a:solidFill>
                          <a:effectLst/>
                          <a:latin typeface="Calibri" panose="020F0502020204030204" pitchFamily="34" charset="0"/>
                        </a:rPr>
                        <a:t>Region</a:t>
                      </a:r>
                    </a:p>
                  </a:txBody>
                  <a:tcPr marL="9525" marR="9525" marT="9525" marB="0" anchor="b">
                    <a:lnL>
                      <a:noFill/>
                    </a:lnL>
                    <a:lnR>
                      <a:noFill/>
                    </a:lnR>
                    <a:lnT>
                      <a:noFill/>
                    </a:lnT>
                    <a:lnB>
                      <a:noFill/>
                    </a:lnB>
                  </a:tcPr>
                </a:tc>
                <a:tc>
                  <a:txBody>
                    <a:bodyPr/>
                    <a:lstStyle/>
                    <a:p>
                      <a:pPr algn="r" fontAlgn="b"/>
                      <a:r>
                        <a:rPr lang="en-US" sz="2000" b="1" i="0" u="sng" strike="noStrike" dirty="0" smtClean="0">
                          <a:solidFill>
                            <a:srgbClr val="000000"/>
                          </a:solidFill>
                          <a:effectLst/>
                          <a:latin typeface="Calibri" panose="020F0502020204030204" pitchFamily="34" charset="0"/>
                        </a:rPr>
                        <a:t>% Loss</a:t>
                      </a:r>
                      <a:endParaRPr lang="en-US" sz="2000" b="1" i="0" u="sng"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xmlns="" val="3636591139"/>
                  </a:ext>
                </a:extLst>
              </a:tr>
              <a:tr h="190500">
                <a:tc>
                  <a:txBody>
                    <a:bodyPr/>
                    <a:lstStyle/>
                    <a:p>
                      <a:pPr algn="l" fontAlgn="b"/>
                      <a:r>
                        <a:rPr lang="en-US" sz="1600" b="0" i="0" u="none" strike="noStrike" dirty="0" err="1">
                          <a:solidFill>
                            <a:srgbClr val="000000"/>
                          </a:solidFill>
                          <a:effectLst/>
                          <a:latin typeface="Calibri" panose="020F0502020204030204" pitchFamily="34" charset="0"/>
                        </a:rPr>
                        <a:t>Ayeyarwady</a:t>
                      </a:r>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600" b="0" i="0" u="none" strike="noStrike" dirty="0" smtClean="0">
                          <a:solidFill>
                            <a:srgbClr val="000000"/>
                          </a:solidFill>
                          <a:effectLst/>
                          <a:latin typeface="Calibri" panose="020F0502020204030204" pitchFamily="34" charset="0"/>
                        </a:rPr>
                        <a:t>0.131</a:t>
                      </a:r>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xmlns="" val="1336511340"/>
                  </a:ext>
                </a:extLst>
              </a:tr>
              <a:tr h="190500">
                <a:tc>
                  <a:txBody>
                    <a:bodyPr/>
                    <a:lstStyle/>
                    <a:p>
                      <a:pPr algn="l" fontAlgn="b"/>
                      <a:r>
                        <a:rPr lang="en-US" sz="1600" b="0" i="0" u="none" strike="noStrike" dirty="0" err="1">
                          <a:solidFill>
                            <a:srgbClr val="000000"/>
                          </a:solidFill>
                          <a:effectLst/>
                          <a:latin typeface="Calibri" panose="020F0502020204030204" pitchFamily="34" charset="0"/>
                        </a:rPr>
                        <a:t>Bago</a:t>
                      </a:r>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600" b="0" i="0" u="none" strike="noStrike" dirty="0" smtClean="0">
                          <a:solidFill>
                            <a:srgbClr val="000000"/>
                          </a:solidFill>
                          <a:effectLst/>
                          <a:latin typeface="Calibri" panose="020F0502020204030204" pitchFamily="34" charset="0"/>
                        </a:rPr>
                        <a:t>0.260</a:t>
                      </a:r>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xmlns="" val="3974900538"/>
                  </a:ext>
                </a:extLst>
              </a:tr>
              <a:tr h="190500">
                <a:tc>
                  <a:txBody>
                    <a:bodyPr/>
                    <a:lstStyle/>
                    <a:p>
                      <a:pPr algn="l" fontAlgn="b"/>
                      <a:r>
                        <a:rPr lang="en-US" sz="1600" b="0" i="0" u="none" strike="noStrike">
                          <a:solidFill>
                            <a:srgbClr val="000000"/>
                          </a:solidFill>
                          <a:effectLst/>
                          <a:latin typeface="Calibri" panose="020F0502020204030204" pitchFamily="34" charset="0"/>
                        </a:rPr>
                        <a:t>Chin</a:t>
                      </a:r>
                    </a:p>
                  </a:txBody>
                  <a:tcPr marL="9525" marR="9525" marT="9525" marB="0" anchor="b">
                    <a:lnL>
                      <a:noFill/>
                    </a:lnL>
                    <a:lnR>
                      <a:noFill/>
                    </a:lnR>
                    <a:lnT>
                      <a:noFill/>
                    </a:lnT>
                    <a:lnB>
                      <a:noFill/>
                    </a:lnB>
                  </a:tcPr>
                </a:tc>
                <a:tc>
                  <a:txBody>
                    <a:bodyPr/>
                    <a:lstStyle/>
                    <a:p>
                      <a:pPr algn="r" fontAlgn="b"/>
                      <a:r>
                        <a:rPr lang="en-US" sz="1600" b="0" i="0" u="none" strike="noStrike" dirty="0" smtClean="0">
                          <a:solidFill>
                            <a:srgbClr val="000000"/>
                          </a:solidFill>
                          <a:effectLst/>
                          <a:latin typeface="Calibri" panose="020F0502020204030204" pitchFamily="34" charset="0"/>
                        </a:rPr>
                        <a:t>0.465</a:t>
                      </a:r>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xmlns="" val="1766457807"/>
                  </a:ext>
                </a:extLst>
              </a:tr>
              <a:tr h="253468">
                <a:tc>
                  <a:txBody>
                    <a:bodyPr/>
                    <a:lstStyle/>
                    <a:p>
                      <a:pPr algn="l" fontAlgn="b"/>
                      <a:r>
                        <a:rPr lang="en-US" sz="1600" b="0" i="0" u="none" strike="noStrike">
                          <a:solidFill>
                            <a:srgbClr val="000000"/>
                          </a:solidFill>
                          <a:effectLst/>
                          <a:latin typeface="Calibri" panose="020F0502020204030204" pitchFamily="34" charset="0"/>
                        </a:rPr>
                        <a:t>Kachin</a:t>
                      </a:r>
                    </a:p>
                  </a:txBody>
                  <a:tcPr marL="9525" marR="9525" marT="9525" marB="0" anchor="b">
                    <a:lnL>
                      <a:noFill/>
                    </a:lnL>
                    <a:lnR>
                      <a:noFill/>
                    </a:lnR>
                    <a:lnT>
                      <a:noFill/>
                    </a:lnT>
                    <a:lnB>
                      <a:noFill/>
                    </a:lnB>
                  </a:tcPr>
                </a:tc>
                <a:tc>
                  <a:txBody>
                    <a:bodyPr/>
                    <a:lstStyle/>
                    <a:p>
                      <a:pPr algn="r" fontAlgn="b"/>
                      <a:r>
                        <a:rPr lang="en-US" sz="1600" b="0" i="0" u="none" strike="noStrike" dirty="0" smtClean="0">
                          <a:solidFill>
                            <a:srgbClr val="000000"/>
                          </a:solidFill>
                          <a:effectLst/>
                          <a:latin typeface="Calibri" panose="020F0502020204030204" pitchFamily="34" charset="0"/>
                        </a:rPr>
                        <a:t>0.273</a:t>
                      </a:r>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xmlns="" val="1919569813"/>
                  </a:ext>
                </a:extLst>
              </a:tr>
              <a:tr h="190500">
                <a:tc>
                  <a:txBody>
                    <a:bodyPr/>
                    <a:lstStyle/>
                    <a:p>
                      <a:pPr algn="l" fontAlgn="b"/>
                      <a:r>
                        <a:rPr lang="en-US" sz="1600" b="0" i="0" u="none" strike="noStrike">
                          <a:solidFill>
                            <a:srgbClr val="000000"/>
                          </a:solidFill>
                          <a:effectLst/>
                          <a:latin typeface="Calibri" panose="020F0502020204030204" pitchFamily="34" charset="0"/>
                        </a:rPr>
                        <a:t>Kayah</a:t>
                      </a:r>
                    </a:p>
                  </a:txBody>
                  <a:tcPr marL="9525" marR="9525" marT="9525" marB="0" anchor="b">
                    <a:lnL>
                      <a:noFill/>
                    </a:lnL>
                    <a:lnR>
                      <a:noFill/>
                    </a:lnR>
                    <a:lnT>
                      <a:noFill/>
                    </a:lnT>
                    <a:lnB>
                      <a:noFill/>
                    </a:lnB>
                  </a:tcPr>
                </a:tc>
                <a:tc>
                  <a:txBody>
                    <a:bodyPr/>
                    <a:lstStyle/>
                    <a:p>
                      <a:pPr algn="r" fontAlgn="b"/>
                      <a:r>
                        <a:rPr lang="en-US" sz="1600" b="0" i="0" u="none" strike="noStrike" dirty="0" smtClean="0">
                          <a:solidFill>
                            <a:srgbClr val="000000"/>
                          </a:solidFill>
                          <a:effectLst/>
                          <a:latin typeface="Calibri" panose="020F0502020204030204" pitchFamily="34" charset="0"/>
                        </a:rPr>
                        <a:t>0.413</a:t>
                      </a:r>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xmlns="" val="1231179492"/>
                  </a:ext>
                </a:extLst>
              </a:tr>
              <a:tr h="190500">
                <a:tc>
                  <a:txBody>
                    <a:bodyPr/>
                    <a:lstStyle/>
                    <a:p>
                      <a:pPr algn="l" fontAlgn="b"/>
                      <a:r>
                        <a:rPr lang="en-US" sz="1600" b="0" i="0" u="none" strike="noStrike">
                          <a:solidFill>
                            <a:srgbClr val="000000"/>
                          </a:solidFill>
                          <a:effectLst/>
                          <a:latin typeface="Calibri" panose="020F0502020204030204" pitchFamily="34" charset="0"/>
                        </a:rPr>
                        <a:t>Kayin</a:t>
                      </a:r>
                    </a:p>
                  </a:txBody>
                  <a:tcPr marL="9525" marR="9525" marT="9525" marB="0" anchor="b">
                    <a:lnL>
                      <a:noFill/>
                    </a:lnL>
                    <a:lnR>
                      <a:noFill/>
                    </a:lnR>
                    <a:lnT>
                      <a:noFill/>
                    </a:lnT>
                    <a:lnB>
                      <a:noFill/>
                    </a:lnB>
                  </a:tcPr>
                </a:tc>
                <a:tc>
                  <a:txBody>
                    <a:bodyPr/>
                    <a:lstStyle/>
                    <a:p>
                      <a:pPr algn="r" fontAlgn="b"/>
                      <a:r>
                        <a:rPr lang="en-US" sz="1600" b="0" i="0" u="none" strike="noStrike" dirty="0" smtClean="0">
                          <a:solidFill>
                            <a:srgbClr val="000000"/>
                          </a:solidFill>
                          <a:effectLst/>
                          <a:latin typeface="Calibri" panose="020F0502020204030204" pitchFamily="34" charset="0"/>
                        </a:rPr>
                        <a:t>0.658</a:t>
                      </a:r>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xmlns="" val="2725942974"/>
                  </a:ext>
                </a:extLst>
              </a:tr>
              <a:tr h="190500">
                <a:tc>
                  <a:txBody>
                    <a:bodyPr/>
                    <a:lstStyle/>
                    <a:p>
                      <a:pPr algn="l" fontAlgn="b"/>
                      <a:r>
                        <a:rPr lang="en-US" sz="1600" b="0" i="0" u="none" strike="noStrike">
                          <a:solidFill>
                            <a:srgbClr val="000000"/>
                          </a:solidFill>
                          <a:effectLst/>
                          <a:latin typeface="Calibri" panose="020F0502020204030204" pitchFamily="34" charset="0"/>
                        </a:rPr>
                        <a:t>Magway</a:t>
                      </a:r>
                    </a:p>
                  </a:txBody>
                  <a:tcPr marL="9525" marR="9525" marT="9525" marB="0" anchor="b">
                    <a:lnL>
                      <a:noFill/>
                    </a:lnL>
                    <a:lnR>
                      <a:noFill/>
                    </a:lnR>
                    <a:lnT>
                      <a:noFill/>
                    </a:lnT>
                    <a:lnB>
                      <a:noFill/>
                    </a:lnB>
                  </a:tcPr>
                </a:tc>
                <a:tc>
                  <a:txBody>
                    <a:bodyPr/>
                    <a:lstStyle/>
                    <a:p>
                      <a:pPr algn="r" fontAlgn="b"/>
                      <a:r>
                        <a:rPr lang="en-US" sz="1600" b="0" i="0" u="none" strike="noStrike" dirty="0" smtClean="0">
                          <a:solidFill>
                            <a:srgbClr val="000000"/>
                          </a:solidFill>
                          <a:effectLst/>
                          <a:latin typeface="Calibri" panose="020F0502020204030204" pitchFamily="34" charset="0"/>
                        </a:rPr>
                        <a:t>0.762</a:t>
                      </a:r>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xmlns="" val="2795732673"/>
                  </a:ext>
                </a:extLst>
              </a:tr>
              <a:tr h="190500">
                <a:tc>
                  <a:txBody>
                    <a:bodyPr/>
                    <a:lstStyle/>
                    <a:p>
                      <a:pPr algn="l" fontAlgn="b"/>
                      <a:r>
                        <a:rPr lang="en-US" sz="1600" b="0" i="0" u="none" strike="noStrike">
                          <a:solidFill>
                            <a:srgbClr val="000000"/>
                          </a:solidFill>
                          <a:effectLst/>
                          <a:latin typeface="Calibri" panose="020F0502020204030204" pitchFamily="34" charset="0"/>
                        </a:rPr>
                        <a:t>Mandalay</a:t>
                      </a:r>
                    </a:p>
                  </a:txBody>
                  <a:tcPr marL="9525" marR="9525" marT="9525" marB="0" anchor="b">
                    <a:lnL>
                      <a:noFill/>
                    </a:lnL>
                    <a:lnR>
                      <a:noFill/>
                    </a:lnR>
                    <a:lnT>
                      <a:noFill/>
                    </a:lnT>
                    <a:lnB>
                      <a:noFill/>
                    </a:lnB>
                  </a:tcPr>
                </a:tc>
                <a:tc>
                  <a:txBody>
                    <a:bodyPr/>
                    <a:lstStyle/>
                    <a:p>
                      <a:pPr algn="r" fontAlgn="b"/>
                      <a:r>
                        <a:rPr lang="en-US" sz="1600" b="0" i="0" u="none" strike="noStrike" dirty="0" smtClean="0">
                          <a:solidFill>
                            <a:srgbClr val="000000"/>
                          </a:solidFill>
                          <a:effectLst/>
                          <a:latin typeface="Calibri" panose="020F0502020204030204" pitchFamily="34" charset="0"/>
                        </a:rPr>
                        <a:t>0.406</a:t>
                      </a:r>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xmlns="" val="816192162"/>
                  </a:ext>
                </a:extLst>
              </a:tr>
              <a:tr h="190500">
                <a:tc>
                  <a:txBody>
                    <a:bodyPr/>
                    <a:lstStyle/>
                    <a:p>
                      <a:pPr algn="l" fontAlgn="b"/>
                      <a:r>
                        <a:rPr lang="en-US" sz="1600" b="0" i="0" u="none" strike="noStrike">
                          <a:solidFill>
                            <a:srgbClr val="000000"/>
                          </a:solidFill>
                          <a:effectLst/>
                          <a:latin typeface="Calibri" panose="020F0502020204030204" pitchFamily="34" charset="0"/>
                        </a:rPr>
                        <a:t>Mon</a:t>
                      </a:r>
                    </a:p>
                  </a:txBody>
                  <a:tcPr marL="9525" marR="9525" marT="9525" marB="0" anchor="b">
                    <a:lnL>
                      <a:noFill/>
                    </a:lnL>
                    <a:lnR>
                      <a:noFill/>
                    </a:lnR>
                    <a:lnT>
                      <a:noFill/>
                    </a:lnT>
                    <a:lnB>
                      <a:noFill/>
                    </a:lnB>
                  </a:tcPr>
                </a:tc>
                <a:tc>
                  <a:txBody>
                    <a:bodyPr/>
                    <a:lstStyle/>
                    <a:p>
                      <a:pPr algn="r" fontAlgn="b"/>
                      <a:r>
                        <a:rPr lang="en-US" sz="1600" b="0" i="0" u="none" strike="noStrike" dirty="0" smtClean="0">
                          <a:solidFill>
                            <a:srgbClr val="000000"/>
                          </a:solidFill>
                          <a:effectLst/>
                          <a:latin typeface="Calibri" panose="020F0502020204030204" pitchFamily="34" charset="0"/>
                        </a:rPr>
                        <a:t>0.931</a:t>
                      </a:r>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xmlns="" val="2795632696"/>
                  </a:ext>
                </a:extLst>
              </a:tr>
              <a:tr h="190500">
                <a:tc>
                  <a:txBody>
                    <a:bodyPr/>
                    <a:lstStyle/>
                    <a:p>
                      <a:pPr algn="l" fontAlgn="b"/>
                      <a:r>
                        <a:rPr lang="en-US" sz="1600" b="0" i="0" u="none" strike="noStrike" dirty="0" err="1">
                          <a:solidFill>
                            <a:srgbClr val="000000"/>
                          </a:solidFill>
                          <a:effectLst/>
                          <a:latin typeface="Calibri" panose="020F0502020204030204" pitchFamily="34" charset="0"/>
                        </a:rPr>
                        <a:t>Naypyitaw</a:t>
                      </a:r>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600" b="0" i="0" u="none" strike="noStrike" dirty="0" smtClean="0">
                          <a:solidFill>
                            <a:srgbClr val="000000"/>
                          </a:solidFill>
                          <a:effectLst/>
                          <a:latin typeface="Calibri" panose="020F0502020204030204" pitchFamily="34" charset="0"/>
                        </a:rPr>
                        <a:t>11.6</a:t>
                      </a:r>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xmlns="" val="1143857546"/>
                  </a:ext>
                </a:extLst>
              </a:tr>
              <a:tr h="190500">
                <a:tc>
                  <a:txBody>
                    <a:bodyPr/>
                    <a:lstStyle/>
                    <a:p>
                      <a:pPr algn="l" fontAlgn="b"/>
                      <a:r>
                        <a:rPr lang="en-US" sz="1600" b="0" i="0" u="none" strike="noStrike">
                          <a:solidFill>
                            <a:srgbClr val="000000"/>
                          </a:solidFill>
                          <a:effectLst/>
                          <a:latin typeface="Calibri" panose="020F0502020204030204" pitchFamily="34" charset="0"/>
                        </a:rPr>
                        <a:t>Rakhine</a:t>
                      </a:r>
                    </a:p>
                  </a:txBody>
                  <a:tcPr marL="9525" marR="9525" marT="9525" marB="0" anchor="b">
                    <a:lnL>
                      <a:noFill/>
                    </a:lnL>
                    <a:lnR>
                      <a:noFill/>
                    </a:lnR>
                    <a:lnT>
                      <a:noFill/>
                    </a:lnT>
                    <a:lnB>
                      <a:noFill/>
                    </a:lnB>
                  </a:tcPr>
                </a:tc>
                <a:tc>
                  <a:txBody>
                    <a:bodyPr/>
                    <a:lstStyle/>
                    <a:p>
                      <a:pPr algn="r" fontAlgn="b"/>
                      <a:r>
                        <a:rPr lang="en-US" sz="1600" b="0" i="0" u="none" strike="noStrike" dirty="0" smtClean="0">
                          <a:solidFill>
                            <a:srgbClr val="000000"/>
                          </a:solidFill>
                          <a:effectLst/>
                          <a:latin typeface="Calibri" panose="020F0502020204030204" pitchFamily="34" charset="0"/>
                        </a:rPr>
                        <a:t>0.338</a:t>
                      </a:r>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xmlns="" val="929056294"/>
                  </a:ext>
                </a:extLst>
              </a:tr>
              <a:tr h="190500">
                <a:tc>
                  <a:txBody>
                    <a:bodyPr/>
                    <a:lstStyle/>
                    <a:p>
                      <a:pPr algn="l" fontAlgn="b"/>
                      <a:r>
                        <a:rPr lang="en-US" sz="1600" b="0" i="0" u="none" strike="noStrike">
                          <a:solidFill>
                            <a:srgbClr val="000000"/>
                          </a:solidFill>
                          <a:effectLst/>
                          <a:latin typeface="Calibri" panose="020F0502020204030204" pitchFamily="34" charset="0"/>
                        </a:rPr>
                        <a:t>Sagaing</a:t>
                      </a:r>
                    </a:p>
                  </a:txBody>
                  <a:tcPr marL="9525" marR="9525" marT="9525" marB="0" anchor="b">
                    <a:lnL>
                      <a:noFill/>
                    </a:lnL>
                    <a:lnR>
                      <a:noFill/>
                    </a:lnR>
                    <a:lnT>
                      <a:noFill/>
                    </a:lnT>
                    <a:lnB>
                      <a:noFill/>
                    </a:lnB>
                  </a:tcPr>
                </a:tc>
                <a:tc>
                  <a:txBody>
                    <a:bodyPr/>
                    <a:lstStyle/>
                    <a:p>
                      <a:pPr algn="r" fontAlgn="b"/>
                      <a:r>
                        <a:rPr lang="en-US" sz="1600" b="0" i="0" u="none" strike="noStrike" dirty="0" smtClean="0">
                          <a:solidFill>
                            <a:srgbClr val="000000"/>
                          </a:solidFill>
                          <a:effectLst/>
                          <a:latin typeface="Calibri" panose="020F0502020204030204" pitchFamily="34" charset="0"/>
                        </a:rPr>
                        <a:t>0.865</a:t>
                      </a:r>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xmlns="" val="3362483019"/>
                  </a:ext>
                </a:extLst>
              </a:tr>
              <a:tr h="190500">
                <a:tc>
                  <a:txBody>
                    <a:bodyPr/>
                    <a:lstStyle/>
                    <a:p>
                      <a:pPr algn="l" fontAlgn="b"/>
                      <a:r>
                        <a:rPr lang="en-US" sz="1600" b="0" i="0" u="none" strike="noStrike">
                          <a:solidFill>
                            <a:srgbClr val="000000"/>
                          </a:solidFill>
                          <a:effectLst/>
                          <a:latin typeface="Calibri" panose="020F0502020204030204" pitchFamily="34" charset="0"/>
                        </a:rPr>
                        <a:t>Shan</a:t>
                      </a:r>
                    </a:p>
                  </a:txBody>
                  <a:tcPr marL="9525" marR="9525" marT="9525" marB="0" anchor="b">
                    <a:lnL>
                      <a:noFill/>
                    </a:lnL>
                    <a:lnR>
                      <a:noFill/>
                    </a:lnR>
                    <a:lnT>
                      <a:noFill/>
                    </a:lnT>
                    <a:lnB>
                      <a:noFill/>
                    </a:lnB>
                  </a:tcPr>
                </a:tc>
                <a:tc>
                  <a:txBody>
                    <a:bodyPr/>
                    <a:lstStyle/>
                    <a:p>
                      <a:pPr algn="r" fontAlgn="b"/>
                      <a:r>
                        <a:rPr lang="en-US" sz="1600" b="0" i="0" u="none" strike="noStrike" dirty="0" smtClean="0">
                          <a:solidFill>
                            <a:srgbClr val="000000"/>
                          </a:solidFill>
                          <a:effectLst/>
                          <a:latin typeface="Calibri" panose="020F0502020204030204" pitchFamily="34" charset="0"/>
                        </a:rPr>
                        <a:t>0.616</a:t>
                      </a:r>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xmlns="" val="575458112"/>
                  </a:ext>
                </a:extLst>
              </a:tr>
              <a:tr h="190500">
                <a:tc>
                  <a:txBody>
                    <a:bodyPr/>
                    <a:lstStyle/>
                    <a:p>
                      <a:pPr algn="l" fontAlgn="b"/>
                      <a:r>
                        <a:rPr lang="en-US" sz="1600" b="0" i="0" u="none" strike="noStrike">
                          <a:solidFill>
                            <a:srgbClr val="000000"/>
                          </a:solidFill>
                          <a:effectLst/>
                          <a:latin typeface="Calibri" panose="020F0502020204030204" pitchFamily="34" charset="0"/>
                        </a:rPr>
                        <a:t>Tanintharyi</a:t>
                      </a:r>
                    </a:p>
                  </a:txBody>
                  <a:tcPr marL="9525" marR="9525" marT="9525" marB="0" anchor="b">
                    <a:lnL>
                      <a:noFill/>
                    </a:lnL>
                    <a:lnR>
                      <a:noFill/>
                    </a:lnR>
                    <a:lnT>
                      <a:noFill/>
                    </a:lnT>
                    <a:lnB>
                      <a:noFill/>
                    </a:lnB>
                  </a:tcPr>
                </a:tc>
                <a:tc>
                  <a:txBody>
                    <a:bodyPr/>
                    <a:lstStyle/>
                    <a:p>
                      <a:pPr algn="r" fontAlgn="b"/>
                      <a:r>
                        <a:rPr lang="en-US" sz="1600" b="0" i="0" u="none" strike="noStrike" dirty="0" smtClean="0">
                          <a:solidFill>
                            <a:srgbClr val="000000"/>
                          </a:solidFill>
                          <a:effectLst/>
                          <a:latin typeface="Calibri" panose="020F0502020204030204" pitchFamily="34" charset="0"/>
                        </a:rPr>
                        <a:t>0.638</a:t>
                      </a:r>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xmlns="" val="2841245831"/>
                  </a:ext>
                </a:extLst>
              </a:tr>
              <a:tr h="190500">
                <a:tc>
                  <a:txBody>
                    <a:bodyPr/>
                    <a:lstStyle/>
                    <a:p>
                      <a:pPr algn="l" fontAlgn="b"/>
                      <a:r>
                        <a:rPr lang="en-US" sz="1600" b="0" i="0" u="none" strike="noStrike">
                          <a:solidFill>
                            <a:srgbClr val="000000"/>
                          </a:solidFill>
                          <a:effectLst/>
                          <a:latin typeface="Calibri" panose="020F0502020204030204" pitchFamily="34" charset="0"/>
                        </a:rPr>
                        <a:t>Yangon</a:t>
                      </a:r>
                    </a:p>
                  </a:txBody>
                  <a:tcPr marL="9525" marR="9525" marT="9525" marB="0" anchor="b">
                    <a:lnL>
                      <a:noFill/>
                    </a:lnL>
                    <a:lnR>
                      <a:noFill/>
                    </a:lnR>
                    <a:lnT>
                      <a:noFill/>
                    </a:lnT>
                    <a:lnB>
                      <a:noFill/>
                    </a:lnB>
                  </a:tcPr>
                </a:tc>
                <a:tc>
                  <a:txBody>
                    <a:bodyPr/>
                    <a:lstStyle/>
                    <a:p>
                      <a:pPr algn="r" fontAlgn="b"/>
                      <a:r>
                        <a:rPr lang="en-US" sz="1600" b="0" i="0" u="none" strike="noStrike" dirty="0" smtClean="0">
                          <a:solidFill>
                            <a:srgbClr val="000000"/>
                          </a:solidFill>
                          <a:effectLst/>
                          <a:latin typeface="Calibri" panose="020F0502020204030204" pitchFamily="34" charset="0"/>
                        </a:rPr>
                        <a:t>0.248</a:t>
                      </a:r>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xmlns="" val="121235500"/>
                  </a:ext>
                </a:extLst>
              </a:tr>
            </a:tbl>
          </a:graphicData>
        </a:graphic>
      </p:graphicFrame>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8593" t="9416" r="14274" b="9959"/>
          <a:stretch/>
        </p:blipFill>
        <p:spPr>
          <a:xfrm>
            <a:off x="781049" y="1585911"/>
            <a:ext cx="2962275" cy="4604016"/>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14691" t="9770" r="13869" b="9688"/>
          <a:stretch/>
        </p:blipFill>
        <p:spPr>
          <a:xfrm>
            <a:off x="6502103" y="1597370"/>
            <a:ext cx="3146721" cy="4591119"/>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4998" y="4713980"/>
            <a:ext cx="1587933" cy="1474509"/>
          </a:xfrm>
          <a:prstGeom prst="rect">
            <a:avLst/>
          </a:prstGeom>
        </p:spPr>
      </p:pic>
    </p:spTree>
    <p:extLst>
      <p:ext uri="{BB962C8B-B14F-4D97-AF65-F5344CB8AC3E}">
        <p14:creationId xmlns:p14="http://schemas.microsoft.com/office/powerpoint/2010/main" val="411900840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310995"/>
            <a:ext cx="10772775" cy="1658198"/>
          </a:xfrm>
        </p:spPr>
        <p:txBody>
          <a:bodyPr>
            <a:normAutofit/>
          </a:bodyPr>
          <a:lstStyle/>
          <a:p>
            <a:r>
              <a:rPr lang="en-US" sz="4200" dirty="0" smtClean="0"/>
              <a:t>Forest loss changes over time</a:t>
            </a:r>
            <a:endParaRPr lang="en-US" sz="4200" dirty="0"/>
          </a:p>
        </p:txBody>
      </p:sp>
      <p:pic>
        <p:nvPicPr>
          <p:cNvPr id="5" name="Content Placeholder 4"/>
          <p:cNvPicPr>
            <a:picLocks noGrp="1" noChangeAspect="1"/>
          </p:cNvPicPr>
          <p:nvPr>
            <p:ph sz="quarter" idx="4294967295"/>
          </p:nvPr>
        </p:nvPicPr>
        <p:blipFill>
          <a:blip r:embed="rId3" cstate="print">
            <a:extLst>
              <a:ext uri="{28A0092B-C50C-407E-A947-70E740481C1C}">
                <a14:useLocalDpi xmlns:a14="http://schemas.microsoft.com/office/drawing/2010/main" val="0"/>
              </a:ext>
            </a:extLst>
          </a:blip>
          <a:stretch>
            <a:fillRect/>
          </a:stretch>
        </p:blipFill>
        <p:spPr>
          <a:xfrm>
            <a:off x="3154294" y="1565320"/>
            <a:ext cx="5778633" cy="4772025"/>
          </a:xfrm>
        </p:spPr>
      </p:pic>
      <p:cxnSp>
        <p:nvCxnSpPr>
          <p:cNvPr id="16" name="Straight Connector 15"/>
          <p:cNvCxnSpPr/>
          <p:nvPr/>
        </p:nvCxnSpPr>
        <p:spPr>
          <a:xfrm flipH="1" flipV="1">
            <a:off x="6638925" y="1969193"/>
            <a:ext cx="38100" cy="39744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070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6847" y="1691412"/>
            <a:ext cx="4594650" cy="3828875"/>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24997" y="1691171"/>
            <a:ext cx="4594939" cy="3829116"/>
          </a:xfrm>
          <a:prstGeom prst="rect">
            <a:avLst/>
          </a:prstGeom>
        </p:spPr>
      </p:pic>
      <p:sp>
        <p:nvSpPr>
          <p:cNvPr id="15" name="TextBox 14"/>
          <p:cNvSpPr txBox="1"/>
          <p:nvPr/>
        </p:nvSpPr>
        <p:spPr>
          <a:xfrm>
            <a:off x="2620651" y="5665509"/>
            <a:ext cx="2743200" cy="461665"/>
          </a:xfrm>
          <a:prstGeom prst="rect">
            <a:avLst/>
          </a:prstGeom>
          <a:noFill/>
        </p:spPr>
        <p:txBody>
          <a:bodyPr wrap="square" rtlCol="0">
            <a:spAutoFit/>
          </a:bodyPr>
          <a:lstStyle/>
          <a:p>
            <a:r>
              <a:rPr lang="en-US" sz="2400" dirty="0" smtClean="0"/>
              <a:t>Percent Loss</a:t>
            </a:r>
            <a:endParaRPr lang="en-US" sz="2400" dirty="0"/>
          </a:p>
        </p:txBody>
      </p:sp>
      <p:sp>
        <p:nvSpPr>
          <p:cNvPr id="16" name="TextBox 15"/>
          <p:cNvSpPr txBox="1"/>
          <p:nvPr/>
        </p:nvSpPr>
        <p:spPr>
          <a:xfrm>
            <a:off x="7805394" y="5665509"/>
            <a:ext cx="2432115" cy="461665"/>
          </a:xfrm>
          <a:prstGeom prst="rect">
            <a:avLst/>
          </a:prstGeom>
          <a:noFill/>
        </p:spPr>
        <p:txBody>
          <a:bodyPr wrap="square" rtlCol="0">
            <a:spAutoFit/>
          </a:bodyPr>
          <a:lstStyle/>
          <a:p>
            <a:r>
              <a:rPr lang="en-US" sz="2400" dirty="0" smtClean="0"/>
              <a:t>Absolute Loss</a:t>
            </a:r>
            <a:endParaRPr lang="en-US" sz="2400" dirty="0"/>
          </a:p>
        </p:txBody>
      </p:sp>
      <p:sp>
        <p:nvSpPr>
          <p:cNvPr id="19" name="Title 1"/>
          <p:cNvSpPr>
            <a:spLocks noGrp="1"/>
          </p:cNvSpPr>
          <p:nvPr>
            <p:ph type="title"/>
          </p:nvPr>
        </p:nvSpPr>
        <p:spPr>
          <a:xfrm>
            <a:off x="657224" y="310995"/>
            <a:ext cx="10772775" cy="1658198"/>
          </a:xfrm>
        </p:spPr>
        <p:txBody>
          <a:bodyPr>
            <a:normAutofit/>
          </a:bodyPr>
          <a:lstStyle/>
          <a:p>
            <a:r>
              <a:rPr lang="en-US" sz="4200" dirty="0" smtClean="0"/>
              <a:t>Forest loss changes over time</a:t>
            </a:r>
            <a:endParaRPr lang="en-US" sz="4200" dirty="0"/>
          </a:p>
        </p:txBody>
      </p:sp>
    </p:spTree>
    <p:extLst>
      <p:ext uri="{BB962C8B-B14F-4D97-AF65-F5344CB8AC3E}">
        <p14:creationId xmlns:p14="http://schemas.microsoft.com/office/powerpoint/2010/main" val="214638915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4996" y="1691170"/>
            <a:ext cx="4594939" cy="3829117"/>
          </a:xfrm>
          <a:prstGeom prst="rect">
            <a:avLst/>
          </a:prstGeom>
        </p:spPr>
      </p:pic>
      <p:pic>
        <p:nvPicPr>
          <p:cNvPr id="9" name="Content Placeholder 4"/>
          <p:cNvPicPr>
            <a:picLocks noGrp="1" noChangeAspect="1"/>
          </p:cNvPicPr>
          <p:nvPr>
            <p:ph sz="quarter" idx="4294967295"/>
          </p:nvPr>
        </p:nvPicPr>
        <p:blipFill>
          <a:blip r:embed="rId4" cstate="print">
            <a:extLst>
              <a:ext uri="{28A0092B-C50C-407E-A947-70E740481C1C}">
                <a14:useLocalDpi xmlns:a14="http://schemas.microsoft.com/office/drawing/2010/main" val="0"/>
              </a:ext>
            </a:extLst>
          </a:blip>
          <a:stretch>
            <a:fillRect/>
          </a:stretch>
        </p:blipFill>
        <p:spPr>
          <a:xfrm>
            <a:off x="1136847" y="1691171"/>
            <a:ext cx="4594650" cy="3827911"/>
          </a:xfrm>
        </p:spPr>
      </p:pic>
      <p:sp>
        <p:nvSpPr>
          <p:cNvPr id="18" name="TextBox 17"/>
          <p:cNvSpPr txBox="1"/>
          <p:nvPr/>
        </p:nvSpPr>
        <p:spPr>
          <a:xfrm>
            <a:off x="2620651" y="5665509"/>
            <a:ext cx="2743200" cy="461665"/>
          </a:xfrm>
          <a:prstGeom prst="rect">
            <a:avLst/>
          </a:prstGeom>
          <a:noFill/>
        </p:spPr>
        <p:txBody>
          <a:bodyPr wrap="square" rtlCol="0">
            <a:spAutoFit/>
          </a:bodyPr>
          <a:lstStyle/>
          <a:p>
            <a:r>
              <a:rPr lang="en-US" sz="2400" dirty="0" smtClean="0"/>
              <a:t>Percent Loss</a:t>
            </a:r>
            <a:endParaRPr lang="en-US" sz="2400" dirty="0"/>
          </a:p>
        </p:txBody>
      </p:sp>
      <p:sp>
        <p:nvSpPr>
          <p:cNvPr id="19" name="TextBox 18"/>
          <p:cNvSpPr txBox="1"/>
          <p:nvPr/>
        </p:nvSpPr>
        <p:spPr>
          <a:xfrm>
            <a:off x="7805394" y="5665509"/>
            <a:ext cx="2432115" cy="461665"/>
          </a:xfrm>
          <a:prstGeom prst="rect">
            <a:avLst/>
          </a:prstGeom>
          <a:noFill/>
        </p:spPr>
        <p:txBody>
          <a:bodyPr wrap="square" rtlCol="0">
            <a:spAutoFit/>
          </a:bodyPr>
          <a:lstStyle/>
          <a:p>
            <a:r>
              <a:rPr lang="en-US" sz="2400" dirty="0" smtClean="0"/>
              <a:t>Absolute Loss</a:t>
            </a:r>
            <a:endParaRPr lang="en-US" sz="2400" dirty="0"/>
          </a:p>
        </p:txBody>
      </p:sp>
      <p:sp>
        <p:nvSpPr>
          <p:cNvPr id="20" name="TextBox 19"/>
          <p:cNvSpPr txBox="1"/>
          <p:nvPr/>
        </p:nvSpPr>
        <p:spPr>
          <a:xfrm>
            <a:off x="7059871" y="1692228"/>
            <a:ext cx="3680539" cy="307777"/>
          </a:xfrm>
          <a:prstGeom prst="rect">
            <a:avLst/>
          </a:prstGeom>
          <a:noFill/>
        </p:spPr>
        <p:txBody>
          <a:bodyPr wrap="square" rtlCol="0">
            <a:spAutoFit/>
          </a:bodyPr>
          <a:lstStyle/>
          <a:p>
            <a:r>
              <a:rPr lang="en-US" sz="1400" dirty="0" smtClean="0"/>
              <a:t>Chi-squared = 73.379,  </a:t>
            </a:r>
            <a:r>
              <a:rPr lang="en-US" sz="1400" b="1" dirty="0" smtClean="0"/>
              <a:t>p &lt; 0.001</a:t>
            </a:r>
            <a:endParaRPr lang="en-US" sz="1400" b="1" dirty="0"/>
          </a:p>
        </p:txBody>
      </p:sp>
      <p:sp>
        <p:nvSpPr>
          <p:cNvPr id="21" name="TextBox 20"/>
          <p:cNvSpPr txBox="1"/>
          <p:nvPr/>
        </p:nvSpPr>
        <p:spPr>
          <a:xfrm>
            <a:off x="1765626" y="1692228"/>
            <a:ext cx="3223967" cy="307777"/>
          </a:xfrm>
          <a:prstGeom prst="rect">
            <a:avLst/>
          </a:prstGeom>
          <a:noFill/>
        </p:spPr>
        <p:txBody>
          <a:bodyPr wrap="square" rtlCol="0">
            <a:spAutoFit/>
          </a:bodyPr>
          <a:lstStyle/>
          <a:p>
            <a:r>
              <a:rPr lang="en-US" sz="1400" dirty="0" smtClean="0"/>
              <a:t>Chi-squared = 5108.7, </a:t>
            </a:r>
            <a:r>
              <a:rPr lang="en-US" sz="1400" b="1" dirty="0" smtClean="0"/>
              <a:t>p &lt; 0.001</a:t>
            </a:r>
            <a:endParaRPr lang="en-US" sz="1400" b="1" dirty="0"/>
          </a:p>
        </p:txBody>
      </p:sp>
      <p:sp>
        <p:nvSpPr>
          <p:cNvPr id="23" name="Title 1"/>
          <p:cNvSpPr>
            <a:spLocks noGrp="1"/>
          </p:cNvSpPr>
          <p:nvPr>
            <p:ph type="title"/>
          </p:nvPr>
        </p:nvSpPr>
        <p:spPr>
          <a:xfrm>
            <a:off x="657224" y="310995"/>
            <a:ext cx="10772775" cy="1658198"/>
          </a:xfrm>
        </p:spPr>
        <p:txBody>
          <a:bodyPr>
            <a:normAutofit/>
          </a:bodyPr>
          <a:lstStyle/>
          <a:p>
            <a:r>
              <a:rPr lang="en-US" sz="4200" dirty="0" smtClean="0"/>
              <a:t>Forest loss changes over time</a:t>
            </a:r>
            <a:endParaRPr lang="en-US" sz="4200" dirty="0"/>
          </a:p>
        </p:txBody>
      </p:sp>
    </p:spTree>
    <p:extLst>
      <p:ext uri="{BB962C8B-B14F-4D97-AF65-F5344CB8AC3E}">
        <p14:creationId xmlns:p14="http://schemas.microsoft.com/office/powerpoint/2010/main" val="297364885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274" t="6511" r="9316" b="8850"/>
          <a:stretch/>
        </p:blipFill>
        <p:spPr>
          <a:xfrm>
            <a:off x="7419472" y="1436250"/>
            <a:ext cx="3261673" cy="461515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3164" y="1227024"/>
            <a:ext cx="2415168" cy="228597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5222" y="3974661"/>
            <a:ext cx="2419276" cy="2283751"/>
          </a:xfrm>
          <a:prstGeom prst="rect">
            <a:avLst/>
          </a:prstGeom>
        </p:spPr>
      </p:pic>
      <p:sp>
        <p:nvSpPr>
          <p:cNvPr id="9" name="TextBox 8"/>
          <p:cNvSpPr txBox="1"/>
          <p:nvPr/>
        </p:nvSpPr>
        <p:spPr>
          <a:xfrm>
            <a:off x="1721219" y="3477068"/>
            <a:ext cx="1059876" cy="461665"/>
          </a:xfrm>
          <a:prstGeom prst="rect">
            <a:avLst/>
          </a:prstGeom>
          <a:noFill/>
        </p:spPr>
        <p:txBody>
          <a:bodyPr wrap="square" rtlCol="0">
            <a:spAutoFit/>
          </a:bodyPr>
          <a:lstStyle/>
          <a:p>
            <a:r>
              <a:rPr lang="en-US" sz="2400" dirty="0" err="1" smtClean="0"/>
              <a:t>Magwe</a:t>
            </a:r>
            <a:endParaRPr lang="en-US" sz="2400" dirty="0"/>
          </a:p>
        </p:txBody>
      </p:sp>
      <p:sp>
        <p:nvSpPr>
          <p:cNvPr id="10" name="TextBox 9"/>
          <p:cNvSpPr txBox="1"/>
          <p:nvPr/>
        </p:nvSpPr>
        <p:spPr>
          <a:xfrm>
            <a:off x="1669980" y="762015"/>
            <a:ext cx="1149760" cy="461665"/>
          </a:xfrm>
          <a:prstGeom prst="rect">
            <a:avLst/>
          </a:prstGeom>
          <a:noFill/>
        </p:spPr>
        <p:txBody>
          <a:bodyPr wrap="square" rtlCol="0">
            <a:spAutoFit/>
          </a:bodyPr>
          <a:lstStyle/>
          <a:p>
            <a:r>
              <a:rPr lang="en-US" sz="2400" dirty="0" err="1" smtClean="0"/>
              <a:t>Ayadaw</a:t>
            </a:r>
            <a:endParaRPr lang="en-US" sz="2400" dirty="0"/>
          </a:p>
        </p:txBody>
      </p:sp>
      <p:sp>
        <p:nvSpPr>
          <p:cNvPr id="11" name="TextBox 10"/>
          <p:cNvSpPr txBox="1"/>
          <p:nvPr/>
        </p:nvSpPr>
        <p:spPr>
          <a:xfrm>
            <a:off x="4959183" y="3459747"/>
            <a:ext cx="1703449" cy="461665"/>
          </a:xfrm>
          <a:prstGeom prst="rect">
            <a:avLst/>
          </a:prstGeom>
          <a:noFill/>
        </p:spPr>
        <p:txBody>
          <a:bodyPr wrap="square" rtlCol="0">
            <a:spAutoFit/>
          </a:bodyPr>
          <a:lstStyle/>
          <a:p>
            <a:r>
              <a:rPr lang="en-US" sz="2400" dirty="0" err="1" smtClean="0"/>
              <a:t>Sinbaungwe</a:t>
            </a:r>
            <a:endParaRPr lang="en-US" sz="2400" dirty="0"/>
          </a:p>
        </p:txBody>
      </p:sp>
      <p:sp>
        <p:nvSpPr>
          <p:cNvPr id="12" name="TextBox 11"/>
          <p:cNvSpPr txBox="1"/>
          <p:nvPr/>
        </p:nvSpPr>
        <p:spPr>
          <a:xfrm>
            <a:off x="5238774" y="722728"/>
            <a:ext cx="1979462" cy="461665"/>
          </a:xfrm>
          <a:prstGeom prst="rect">
            <a:avLst/>
          </a:prstGeom>
          <a:noFill/>
        </p:spPr>
        <p:txBody>
          <a:bodyPr wrap="square" rtlCol="0">
            <a:spAutoFit/>
          </a:bodyPr>
          <a:lstStyle/>
          <a:p>
            <a:r>
              <a:rPr lang="en-US" sz="2400" dirty="0" err="1" smtClean="0"/>
              <a:t>Mingin</a:t>
            </a:r>
            <a:endParaRPr lang="en-US" sz="2400" dirty="0"/>
          </a:p>
        </p:txBody>
      </p:sp>
      <p:cxnSp>
        <p:nvCxnSpPr>
          <p:cNvPr id="24" name="Straight Arrow Connector 23"/>
          <p:cNvCxnSpPr/>
          <p:nvPr/>
        </p:nvCxnSpPr>
        <p:spPr>
          <a:xfrm flipV="1">
            <a:off x="6943725" y="3662633"/>
            <a:ext cx="1892365" cy="13570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028123" y="2378921"/>
            <a:ext cx="1641092" cy="5342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8089" y="1238455"/>
            <a:ext cx="2218011" cy="221801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78089" y="3990334"/>
            <a:ext cx="2265636" cy="2265636"/>
          </a:xfrm>
          <a:prstGeom prst="rect">
            <a:avLst/>
          </a:prstGeom>
        </p:spPr>
      </p:pic>
      <p:cxnSp>
        <p:nvCxnSpPr>
          <p:cNvPr id="16" name="Straight Arrow Connector 15"/>
          <p:cNvCxnSpPr/>
          <p:nvPr/>
        </p:nvCxnSpPr>
        <p:spPr>
          <a:xfrm>
            <a:off x="3650463" y="2397636"/>
            <a:ext cx="5185627" cy="662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566274" y="3594309"/>
            <a:ext cx="5269816" cy="15561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9797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411" y="713928"/>
            <a:ext cx="10772775" cy="1658198"/>
          </a:xfrm>
        </p:spPr>
        <p:txBody>
          <a:bodyPr>
            <a:normAutofit/>
          </a:bodyPr>
          <a:lstStyle/>
          <a:p>
            <a:r>
              <a:rPr lang="en-US" sz="4200" dirty="0" smtClean="0"/>
              <a:t>Spatial and Temporal</a:t>
            </a:r>
            <a:br>
              <a:rPr lang="en-US" sz="4200" dirty="0" smtClean="0"/>
            </a:br>
            <a:r>
              <a:rPr lang="en-US" sz="4200" dirty="0" smtClean="0"/>
              <a:t>Heterogeneity</a:t>
            </a:r>
            <a:endParaRPr lang="en-US" sz="4200" dirty="0"/>
          </a:p>
        </p:txBody>
      </p:sp>
      <p:pic>
        <p:nvPicPr>
          <p:cNvPr id="36"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25218" y="4572000"/>
            <a:ext cx="1670210" cy="1670210"/>
          </a:xfrm>
        </p:spPr>
      </p:pic>
      <p:sp>
        <p:nvSpPr>
          <p:cNvPr id="10" name="TextBox 9"/>
          <p:cNvSpPr txBox="1"/>
          <p:nvPr/>
        </p:nvSpPr>
        <p:spPr>
          <a:xfrm>
            <a:off x="2964880" y="2677723"/>
            <a:ext cx="2232086" cy="1477328"/>
          </a:xfrm>
          <a:prstGeom prst="rect">
            <a:avLst/>
          </a:prstGeom>
          <a:solidFill>
            <a:schemeClr val="bg1"/>
          </a:solidFill>
          <a:ln>
            <a:noFill/>
          </a:ln>
        </p:spPr>
        <p:txBody>
          <a:bodyPr wrap="square" rtlCol="0">
            <a:spAutoFit/>
          </a:bodyPr>
          <a:lstStyle/>
          <a:p>
            <a:r>
              <a:rPr lang="en-US" dirty="0" smtClean="0"/>
              <a:t>0- 10</a:t>
            </a:r>
            <a:r>
              <a:rPr lang="en-US" baseline="30000" dirty="0" smtClean="0"/>
              <a:t>th</a:t>
            </a:r>
            <a:r>
              <a:rPr lang="en-US" dirty="0" smtClean="0"/>
              <a:t> percentile</a:t>
            </a:r>
          </a:p>
          <a:p>
            <a:r>
              <a:rPr lang="en-US" dirty="0" smtClean="0"/>
              <a:t>10</a:t>
            </a:r>
            <a:r>
              <a:rPr lang="en-US" baseline="30000" dirty="0" smtClean="0"/>
              <a:t>th</a:t>
            </a:r>
            <a:r>
              <a:rPr lang="en-US" dirty="0" smtClean="0"/>
              <a:t>- 30</a:t>
            </a:r>
            <a:r>
              <a:rPr lang="en-US" baseline="30000" dirty="0" smtClean="0"/>
              <a:t>th</a:t>
            </a:r>
            <a:r>
              <a:rPr lang="en-US" dirty="0" smtClean="0"/>
              <a:t> percentile</a:t>
            </a:r>
          </a:p>
          <a:p>
            <a:r>
              <a:rPr lang="en-US" dirty="0" smtClean="0"/>
              <a:t>30</a:t>
            </a:r>
            <a:r>
              <a:rPr lang="en-US" baseline="30000" dirty="0" smtClean="0"/>
              <a:t>th</a:t>
            </a:r>
            <a:r>
              <a:rPr lang="en-US" dirty="0" smtClean="0"/>
              <a:t>- 70</a:t>
            </a:r>
            <a:r>
              <a:rPr lang="en-US" baseline="30000" dirty="0" smtClean="0"/>
              <a:t>th</a:t>
            </a:r>
            <a:r>
              <a:rPr lang="en-US" dirty="0" smtClean="0"/>
              <a:t> percentile</a:t>
            </a:r>
          </a:p>
          <a:p>
            <a:r>
              <a:rPr lang="en-US" dirty="0" smtClean="0"/>
              <a:t>70</a:t>
            </a:r>
            <a:r>
              <a:rPr lang="en-US" baseline="30000" dirty="0" smtClean="0"/>
              <a:t>th</a:t>
            </a:r>
            <a:r>
              <a:rPr lang="en-US" dirty="0" smtClean="0"/>
              <a:t> – 90</a:t>
            </a:r>
            <a:r>
              <a:rPr lang="en-US" baseline="30000" dirty="0" smtClean="0"/>
              <a:t>th</a:t>
            </a:r>
            <a:r>
              <a:rPr lang="en-US" dirty="0" smtClean="0"/>
              <a:t> percentile</a:t>
            </a:r>
          </a:p>
          <a:p>
            <a:r>
              <a:rPr lang="en-US" dirty="0" smtClean="0"/>
              <a:t>90</a:t>
            </a:r>
            <a:r>
              <a:rPr lang="en-US" baseline="30000" dirty="0" smtClean="0"/>
              <a:t>th</a:t>
            </a:r>
            <a:r>
              <a:rPr lang="en-US" dirty="0" smtClean="0"/>
              <a:t>-100</a:t>
            </a:r>
            <a:r>
              <a:rPr lang="en-US" baseline="30000" dirty="0" smtClean="0"/>
              <a:t>th</a:t>
            </a:r>
            <a:r>
              <a:rPr lang="en-US" dirty="0" smtClean="0"/>
              <a:t> percentile</a:t>
            </a:r>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6373" y="822136"/>
            <a:ext cx="4297680" cy="5562526"/>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6281" y="2677723"/>
            <a:ext cx="1621036" cy="1462588"/>
          </a:xfrm>
          <a:prstGeom prst="rect">
            <a:avLst/>
          </a:prstGeom>
        </p:spPr>
      </p:pic>
      <p:sp>
        <p:nvSpPr>
          <p:cNvPr id="13" name="TextBox 12"/>
          <p:cNvSpPr txBox="1"/>
          <p:nvPr/>
        </p:nvSpPr>
        <p:spPr>
          <a:xfrm>
            <a:off x="3039790" y="2279793"/>
            <a:ext cx="2323402" cy="369332"/>
          </a:xfrm>
          <a:prstGeom prst="rect">
            <a:avLst/>
          </a:prstGeom>
          <a:noFill/>
        </p:spPr>
        <p:txBody>
          <a:bodyPr wrap="square" rtlCol="0">
            <a:spAutoFit/>
          </a:bodyPr>
          <a:lstStyle/>
          <a:p>
            <a:r>
              <a:rPr lang="en-US" dirty="0" smtClean="0"/>
              <a:t>Distribution of Data</a:t>
            </a:r>
            <a:endParaRPr lang="en-US" dirty="0"/>
          </a:p>
        </p:txBody>
      </p:sp>
      <p:sp>
        <p:nvSpPr>
          <p:cNvPr id="14" name="TextBox 13"/>
          <p:cNvSpPr txBox="1"/>
          <p:nvPr/>
        </p:nvSpPr>
        <p:spPr>
          <a:xfrm>
            <a:off x="5476281" y="2279793"/>
            <a:ext cx="2323402" cy="369332"/>
          </a:xfrm>
          <a:prstGeom prst="rect">
            <a:avLst/>
          </a:prstGeom>
          <a:noFill/>
        </p:spPr>
        <p:txBody>
          <a:bodyPr wrap="square" rtlCol="0">
            <a:spAutoFit/>
          </a:bodyPr>
          <a:lstStyle/>
          <a:p>
            <a:r>
              <a:rPr lang="en-US" dirty="0" smtClean="0"/>
              <a:t>% Forest Loss</a:t>
            </a:r>
            <a:endParaRPr lang="en-US" dirty="0"/>
          </a:p>
        </p:txBody>
      </p:sp>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05462" y="4572000"/>
            <a:ext cx="2914961" cy="1670210"/>
          </a:xfrm>
          <a:prstGeom prst="rect">
            <a:avLst/>
          </a:prstGeom>
        </p:spPr>
      </p:pic>
      <p:sp>
        <p:nvSpPr>
          <p:cNvPr id="37" name="TextBox 36"/>
          <p:cNvSpPr txBox="1"/>
          <p:nvPr/>
        </p:nvSpPr>
        <p:spPr>
          <a:xfrm>
            <a:off x="7799683" y="1127529"/>
            <a:ext cx="3240907" cy="830997"/>
          </a:xfrm>
          <a:prstGeom prst="rect">
            <a:avLst/>
          </a:prstGeom>
          <a:noFill/>
        </p:spPr>
        <p:txBody>
          <a:bodyPr wrap="square" rtlCol="0">
            <a:spAutoFit/>
          </a:bodyPr>
          <a:lstStyle/>
          <a:p>
            <a:r>
              <a:rPr lang="en-US" sz="2400" dirty="0" smtClean="0"/>
              <a:t>Proximity to roads?</a:t>
            </a:r>
          </a:p>
          <a:p>
            <a:r>
              <a:rPr lang="en-US" sz="2400" dirty="0" smtClean="0"/>
              <a:t>Federal support?</a:t>
            </a:r>
            <a:endParaRPr lang="en-US" sz="2400" dirty="0"/>
          </a:p>
        </p:txBody>
      </p:sp>
    </p:spTree>
    <p:extLst>
      <p:ext uri="{BB962C8B-B14F-4D97-AF65-F5344CB8AC3E}">
        <p14:creationId xmlns:p14="http://schemas.microsoft.com/office/powerpoint/2010/main" val="11884504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Forest Fragmentation</a:t>
            </a:r>
            <a:endParaRPr lang="en-US" sz="42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6682" y="1720619"/>
            <a:ext cx="8107443" cy="4560438"/>
          </a:xfrm>
          <a:prstGeom prst="rect">
            <a:avLst/>
          </a:prstGeom>
        </p:spPr>
      </p:pic>
    </p:spTree>
    <p:extLst>
      <p:ext uri="{BB962C8B-B14F-4D97-AF65-F5344CB8AC3E}">
        <p14:creationId xmlns:p14="http://schemas.microsoft.com/office/powerpoint/2010/main" val="64555145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n-US" sz="4200" dirty="0" smtClean="0"/>
              <a:t>Forest </a:t>
            </a:r>
            <a:r>
              <a:rPr lang="en-US" sz="4200" dirty="0"/>
              <a:t>Fragmentation: Habitat </a:t>
            </a:r>
            <a:r>
              <a:rPr lang="en-US" sz="4200" dirty="0" smtClean="0"/>
              <a:t>Connectivity</a:t>
            </a:r>
            <a:endParaRPr lang="en-US" sz="4200"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6682" y="1720619"/>
            <a:ext cx="8107443" cy="4560438"/>
          </a:xfrm>
          <a:prstGeom prst="rect">
            <a:avLst/>
          </a:prstGeom>
        </p:spPr>
      </p:pic>
    </p:spTree>
    <p:extLst>
      <p:ext uri="{BB962C8B-B14F-4D97-AF65-F5344CB8AC3E}">
        <p14:creationId xmlns:p14="http://schemas.microsoft.com/office/powerpoint/2010/main" val="291611100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08030" y="946005"/>
            <a:ext cx="4343400" cy="2165350"/>
          </a:xfrm>
        </p:spPr>
        <p:txBody>
          <a:bodyPr>
            <a:noAutofit/>
          </a:bodyPr>
          <a:lstStyle/>
          <a:p>
            <a:r>
              <a:rPr lang="en-US" sz="2800" dirty="0" smtClean="0"/>
              <a:t>Driver: roads, agriculture</a:t>
            </a:r>
          </a:p>
          <a:p>
            <a:endParaRPr lang="en-US" sz="2800" dirty="0" smtClean="0"/>
          </a:p>
          <a:p>
            <a:pPr marL="0" indent="0">
              <a:buNone/>
            </a:pPr>
            <a:endParaRPr lang="en-US" sz="2800" dirty="0" smtClean="0"/>
          </a:p>
          <a:p>
            <a:pPr marL="0" indent="0">
              <a:buNone/>
            </a:pPr>
            <a:endParaRPr lang="en-US" sz="2800" dirty="0"/>
          </a:p>
          <a:p>
            <a:pPr marL="0" indent="0">
              <a:buNone/>
            </a:pPr>
            <a:endParaRPr lang="en-US" sz="2800" dirty="0" smtClean="0"/>
          </a:p>
          <a:p>
            <a:endParaRPr lang="en-US" sz="2800" dirty="0" smtClean="0"/>
          </a:p>
        </p:txBody>
      </p:sp>
      <p:pic>
        <p:nvPicPr>
          <p:cNvPr id="5" name="Content Placeholder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124" y="1391407"/>
            <a:ext cx="4013213" cy="1719948"/>
          </a:xfrm>
          <a:prstGeom prst="rect">
            <a:avLst/>
          </a:prstGeom>
        </p:spPr>
      </p:pic>
      <p:sp>
        <p:nvSpPr>
          <p:cNvPr id="8" name="TextBox 7"/>
          <p:cNvSpPr txBox="1"/>
          <p:nvPr/>
        </p:nvSpPr>
        <p:spPr>
          <a:xfrm>
            <a:off x="708030" y="3209876"/>
            <a:ext cx="7070103" cy="954107"/>
          </a:xfrm>
          <a:prstGeom prst="rect">
            <a:avLst/>
          </a:prstGeom>
          <a:noFill/>
        </p:spPr>
        <p:txBody>
          <a:bodyPr wrap="square" rtlCol="0">
            <a:spAutoFit/>
          </a:bodyPr>
          <a:lstStyle/>
          <a:p>
            <a:r>
              <a:rPr lang="en-US" sz="2800" dirty="0"/>
              <a:t>Understanding of local trends in poaching</a:t>
            </a:r>
          </a:p>
          <a:p>
            <a:endParaRPr lang="en-US" sz="2800"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974" y="3802534"/>
            <a:ext cx="3546476" cy="2370418"/>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8499" y="2677704"/>
            <a:ext cx="3516463" cy="2675346"/>
          </a:xfrm>
          <a:prstGeom prst="rect">
            <a:avLst/>
          </a:prstGeom>
        </p:spPr>
      </p:pic>
      <p:sp>
        <p:nvSpPr>
          <p:cNvPr id="14" name="TextBox 13"/>
          <p:cNvSpPr txBox="1"/>
          <p:nvPr/>
        </p:nvSpPr>
        <p:spPr>
          <a:xfrm>
            <a:off x="7048499" y="1512630"/>
            <a:ext cx="3562350" cy="954107"/>
          </a:xfrm>
          <a:prstGeom prst="rect">
            <a:avLst/>
          </a:prstGeom>
          <a:noFill/>
        </p:spPr>
        <p:txBody>
          <a:bodyPr wrap="square" rtlCol="0">
            <a:spAutoFit/>
          </a:bodyPr>
          <a:lstStyle/>
          <a:p>
            <a:r>
              <a:rPr lang="en-US" sz="2800" dirty="0" smtClean="0"/>
              <a:t>Federal involvement in development</a:t>
            </a:r>
            <a:endParaRPr lang="en-US" sz="2800" dirty="0"/>
          </a:p>
        </p:txBody>
      </p:sp>
    </p:spTree>
    <p:extLst>
      <p:ext uri="{BB962C8B-B14F-4D97-AF65-F5344CB8AC3E}">
        <p14:creationId xmlns:p14="http://schemas.microsoft.com/office/powerpoint/2010/main" val="32506644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824" y="509058"/>
            <a:ext cx="10772775" cy="1658198"/>
          </a:xfrm>
        </p:spPr>
        <p:txBody>
          <a:bodyPr>
            <a:normAutofit/>
          </a:bodyPr>
          <a:lstStyle/>
          <a:p>
            <a:r>
              <a:rPr lang="en-US" sz="4200" dirty="0" smtClean="0"/>
              <a:t>Acknowledgments</a:t>
            </a:r>
            <a:endParaRPr lang="en-US" sz="42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2849" y="4004146"/>
            <a:ext cx="1794761" cy="207115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9361" y="4008120"/>
            <a:ext cx="2548158" cy="206718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8804" y="5120958"/>
            <a:ext cx="7341090" cy="954342"/>
          </a:xfrm>
          <a:prstGeom prst="rect">
            <a:avLst/>
          </a:prstGeom>
        </p:spPr>
      </p:pic>
      <p:sp>
        <p:nvSpPr>
          <p:cNvPr id="7" name="TextBox 6"/>
          <p:cNvSpPr txBox="1"/>
          <p:nvPr/>
        </p:nvSpPr>
        <p:spPr>
          <a:xfrm>
            <a:off x="832104" y="2639603"/>
            <a:ext cx="5825576" cy="1477328"/>
          </a:xfrm>
          <a:prstGeom prst="rect">
            <a:avLst/>
          </a:prstGeom>
          <a:noFill/>
        </p:spPr>
        <p:txBody>
          <a:bodyPr wrap="square" rtlCol="0">
            <a:spAutoFit/>
          </a:bodyPr>
          <a:lstStyle/>
          <a:p>
            <a:r>
              <a:rPr lang="en-US" dirty="0" smtClean="0"/>
              <a:t>Qiongyu Huang, Sumalika Biswas</a:t>
            </a:r>
          </a:p>
          <a:p>
            <a:endParaRPr lang="en-US" dirty="0"/>
          </a:p>
          <a:p>
            <a:r>
              <a:rPr lang="en-US" dirty="0" smtClean="0"/>
              <a:t>Conservation GIS Lab</a:t>
            </a:r>
          </a:p>
          <a:p>
            <a:endParaRPr lang="en-US" dirty="0"/>
          </a:p>
          <a:p>
            <a:r>
              <a:rPr lang="en-US" dirty="0" smtClean="0"/>
              <a:t>Smithsonian Conservation Biology Institute</a:t>
            </a:r>
            <a:endParaRPr lang="en-US" dirty="0"/>
          </a:p>
        </p:txBody>
      </p:sp>
    </p:spTree>
    <p:extLst>
      <p:ext uri="{BB962C8B-B14F-4D97-AF65-F5344CB8AC3E}">
        <p14:creationId xmlns:p14="http://schemas.microsoft.com/office/powerpoint/2010/main" val="200743734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Myanmar at Large</a:t>
            </a:r>
            <a:endParaRPr lang="en-US" dirty="0"/>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9132136" y="970610"/>
            <a:ext cx="2217738" cy="1478492"/>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5074" y="1304925"/>
            <a:ext cx="2251840" cy="499157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099" y="1806087"/>
            <a:ext cx="2562225" cy="1733505"/>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21119" y="1982043"/>
            <a:ext cx="3105801" cy="186348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8651" y="4064591"/>
            <a:ext cx="3307477" cy="2113998"/>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97308" y="4305779"/>
            <a:ext cx="2229612" cy="1990725"/>
          </a:xfrm>
          <a:prstGeom prst="rect">
            <a:avLst/>
          </a:prstGeom>
        </p:spPr>
      </p:pic>
    </p:spTree>
    <p:extLst>
      <p:ext uri="{BB962C8B-B14F-4D97-AF65-F5344CB8AC3E}">
        <p14:creationId xmlns:p14="http://schemas.microsoft.com/office/powerpoint/2010/main" val="394418382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Sources Cited</a:t>
            </a:r>
            <a:endParaRPr lang="en-US" sz="4200" dirty="0"/>
          </a:p>
        </p:txBody>
      </p:sp>
      <p:sp>
        <p:nvSpPr>
          <p:cNvPr id="3" name="Content Placeholder 2"/>
          <p:cNvSpPr>
            <a:spLocks noGrp="1"/>
          </p:cNvSpPr>
          <p:nvPr>
            <p:ph sz="quarter" idx="4294967295"/>
          </p:nvPr>
        </p:nvSpPr>
        <p:spPr>
          <a:xfrm>
            <a:off x="657224" y="1457325"/>
            <a:ext cx="11136313" cy="3302000"/>
          </a:xfrm>
        </p:spPr>
        <p:txBody>
          <a:bodyPr>
            <a:normAutofit/>
          </a:bodyPr>
          <a:lstStyle/>
          <a:p>
            <a:endParaRPr lang="en-US" sz="1800" dirty="0" smtClean="0"/>
          </a:p>
          <a:p>
            <a:endParaRPr lang="en-US" sz="1800" dirty="0"/>
          </a:p>
          <a:p>
            <a:r>
              <a:rPr lang="en-US" sz="1800" dirty="0" err="1"/>
              <a:t>Giri</a:t>
            </a:r>
            <a:r>
              <a:rPr lang="en-US" sz="1800" dirty="0"/>
              <a:t>, C. et al. 2011. Status and distribution of mangrove forests of the world using earth observation satellite data. - Glob. Ecol. </a:t>
            </a:r>
            <a:r>
              <a:rPr lang="en-US" sz="1800" dirty="0" err="1"/>
              <a:t>Biogeogr</a:t>
            </a:r>
            <a:r>
              <a:rPr lang="en-US" sz="1800" dirty="0"/>
              <a:t>. 20: 154–159. </a:t>
            </a:r>
            <a:endParaRPr lang="en-US" sz="1800" dirty="0" smtClean="0"/>
          </a:p>
          <a:p>
            <a:r>
              <a:rPr lang="en-US" sz="1800" dirty="0"/>
              <a:t>Hansen, M. C. et al. 2013. High-Resolution Global Maps of 21st-Century Forest Cover Change. - Science 342: 850–853. </a:t>
            </a:r>
            <a:endParaRPr lang="en-US" sz="1800" dirty="0" smtClean="0"/>
          </a:p>
          <a:p>
            <a:r>
              <a:rPr lang="en-US" sz="1800" dirty="0"/>
              <a:t>Leimgruber, P. et al. 2005. Forest cover change patterns in Myanmar (Burma) 1990–2000. - Environ. </a:t>
            </a:r>
            <a:r>
              <a:rPr lang="en-US" sz="1800" dirty="0" err="1"/>
              <a:t>Conserv</a:t>
            </a:r>
            <a:r>
              <a:rPr lang="en-US" sz="1800" dirty="0"/>
              <a:t>. null: 356–364. </a:t>
            </a:r>
            <a:endParaRPr lang="en-US" sz="1800" dirty="0" smtClean="0"/>
          </a:p>
          <a:p>
            <a:r>
              <a:rPr lang="en-US" sz="1800" dirty="0"/>
              <a:t>Woods, K. 2015. Commercial Agriculture Expansion in Myanmar: Links to Deforestation, Conversion Timber, and Land Conflicts. </a:t>
            </a:r>
          </a:p>
        </p:txBody>
      </p:sp>
    </p:spTree>
    <p:extLst>
      <p:ext uri="{BB962C8B-B14F-4D97-AF65-F5344CB8AC3E}">
        <p14:creationId xmlns:p14="http://schemas.microsoft.com/office/powerpoint/2010/main" val="418432601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yearly_loss">
            <a:hlinkClick r:id="" action="ppaction://media"/>
          </p:cNvPr>
          <p:cNvPicPr>
            <a:picLocks noGrp="1" noChangeAspect="1"/>
          </p:cNvPicPr>
          <p:nvPr>
            <p:ph sz="quarter" idx="10"/>
            <a:videoFile r:link="rId2"/>
            <p:extLst>
              <p:ext uri="{DAA4B4D4-6D71-4841-9C94-3DE7FCFB9230}">
                <p14:media xmlns:p14="http://schemas.microsoft.com/office/powerpoint/2010/main" r:embed="rId1"/>
              </p:ext>
            </p:extLst>
          </p:nvPr>
        </p:nvPicPr>
        <p:blipFill rotWithShape="1">
          <a:blip r:embed="rId5"/>
          <a:srcRect l="28419" r="28354"/>
          <a:stretch/>
        </p:blipFill>
        <p:spPr>
          <a:xfrm>
            <a:off x="7645138" y="1302591"/>
            <a:ext cx="3431358" cy="4464920"/>
          </a:xfrm>
        </p:spPr>
      </p:pic>
      <p:pic>
        <p:nvPicPr>
          <p:cNvPr id="6" name="Content Placeholder 4"/>
          <p:cNvPicPr>
            <a:picLocks noGrp="1" noChangeAspect="1"/>
          </p:cNvPicPr>
          <p:nvPr>
            <p:ph sz="quarter" idx="10"/>
          </p:nvPr>
        </p:nvPicPr>
        <p:blipFill>
          <a:blip r:embed="rId6" cstate="print">
            <a:extLst>
              <a:ext uri="{28A0092B-C50C-407E-A947-70E740481C1C}">
                <a14:useLocalDpi xmlns:a14="http://schemas.microsoft.com/office/drawing/2010/main" val="0"/>
              </a:ext>
            </a:extLst>
          </a:blip>
          <a:stretch>
            <a:fillRect/>
          </a:stretch>
        </p:blipFill>
        <p:spPr>
          <a:xfrm>
            <a:off x="716229" y="832386"/>
            <a:ext cx="2952098" cy="2952098"/>
          </a:xfr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5279" y="3886003"/>
            <a:ext cx="2952098" cy="2460082"/>
          </a:xfrm>
          <a:prstGeom prst="rect">
            <a:avLst/>
          </a:prstGeom>
        </p:spPr>
      </p:pic>
    </p:spTree>
    <p:extLst>
      <p:ext uri="{BB962C8B-B14F-4D97-AF65-F5344CB8AC3E}">
        <p14:creationId xmlns:p14="http://schemas.microsoft.com/office/powerpoint/2010/main" val="178752412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51358" y="1633346"/>
            <a:ext cx="11136313" cy="4060317"/>
          </a:xfrm>
        </p:spPr>
        <p:txBody>
          <a:bodyPr>
            <a:normAutofit/>
          </a:bodyPr>
          <a:lstStyle/>
          <a:p>
            <a:r>
              <a:rPr lang="en-US" sz="3200" dirty="0" smtClean="0"/>
              <a:t>Revision and Synthesis of Data: research isn’t conducted just once</a:t>
            </a:r>
          </a:p>
          <a:p>
            <a:endParaRPr lang="en-US" sz="3200" dirty="0"/>
          </a:p>
          <a:p>
            <a:r>
              <a:rPr lang="en-US" sz="3200" dirty="0" smtClean="0"/>
              <a:t>Science as a multidisciplinary process</a:t>
            </a:r>
          </a:p>
          <a:p>
            <a:endParaRPr lang="en-US" sz="3200" dirty="0"/>
          </a:p>
          <a:p>
            <a:r>
              <a:rPr lang="en-US" sz="3200" dirty="0" smtClean="0"/>
              <a:t>Collaboration is Key</a:t>
            </a:r>
            <a:endParaRPr lang="en-US" sz="3200" dirty="0"/>
          </a:p>
        </p:txBody>
      </p:sp>
    </p:spTree>
    <p:extLst>
      <p:ext uri="{BB962C8B-B14F-4D97-AF65-F5344CB8AC3E}">
        <p14:creationId xmlns:p14="http://schemas.microsoft.com/office/powerpoint/2010/main" val="51912138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41363" y="2676525"/>
            <a:ext cx="11136312" cy="3302000"/>
          </a:xfrm>
        </p:spPr>
        <p:txBody>
          <a:bodyPr>
            <a:normAutofit/>
          </a:bodyPr>
          <a:lstStyle/>
          <a:p>
            <a:r>
              <a:rPr lang="en-US" sz="3200" dirty="0" smtClean="0"/>
              <a:t>Proximity to recently developed/paved roads?</a:t>
            </a:r>
          </a:p>
          <a:p>
            <a:endParaRPr lang="en-US" sz="3200" dirty="0"/>
          </a:p>
          <a:p>
            <a:r>
              <a:rPr lang="en-US" sz="3200" dirty="0" smtClean="0"/>
              <a:t>What townships were provided with more federal involvement?</a:t>
            </a:r>
          </a:p>
          <a:p>
            <a:endParaRPr lang="en-US" sz="3200" dirty="0"/>
          </a:p>
          <a:p>
            <a:r>
              <a:rPr lang="en-US" sz="3200" dirty="0" smtClean="0"/>
              <a:t>Extent of poaching on a township/regional level?</a:t>
            </a:r>
            <a:endParaRPr lang="en-US" sz="3200" dirty="0"/>
          </a:p>
        </p:txBody>
      </p:sp>
      <p:sp>
        <p:nvSpPr>
          <p:cNvPr id="4" name="TextBox 3"/>
          <p:cNvSpPr txBox="1"/>
          <p:nvPr/>
        </p:nvSpPr>
        <p:spPr>
          <a:xfrm>
            <a:off x="842169" y="1304925"/>
            <a:ext cx="5467350" cy="738664"/>
          </a:xfrm>
          <a:prstGeom prst="rect">
            <a:avLst/>
          </a:prstGeom>
          <a:noFill/>
        </p:spPr>
        <p:txBody>
          <a:bodyPr wrap="square" rtlCol="0">
            <a:spAutoFit/>
          </a:bodyPr>
          <a:lstStyle/>
          <a:p>
            <a:r>
              <a:rPr lang="en-US" sz="4200" dirty="0" smtClean="0"/>
              <a:t>Q’s Going Forward</a:t>
            </a:r>
            <a:endParaRPr lang="en-US" sz="4200" dirty="0"/>
          </a:p>
        </p:txBody>
      </p:sp>
    </p:spTree>
    <p:extLst>
      <p:ext uri="{BB962C8B-B14F-4D97-AF65-F5344CB8AC3E}">
        <p14:creationId xmlns:p14="http://schemas.microsoft.com/office/powerpoint/2010/main" val="18097575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1156526" y="1498163"/>
            <a:ext cx="3490889" cy="2186346"/>
          </a:xfrm>
        </p:spPr>
        <p:txBody>
          <a:bodyPr>
            <a:normAutofit/>
          </a:bodyPr>
          <a:lstStyle/>
          <a:p>
            <a:r>
              <a:rPr lang="en-US" dirty="0" smtClean="0"/>
              <a:t>Land Tenure Insecurity</a:t>
            </a:r>
          </a:p>
          <a:p>
            <a:endParaRPr lang="en-US" dirty="0" smtClean="0"/>
          </a:p>
          <a:p>
            <a:endParaRPr lang="en-US" dirty="0"/>
          </a:p>
          <a:p>
            <a:pPr marL="0" indent="0">
              <a:buNone/>
            </a:pPr>
            <a:endParaRPr lang="en-US" dirty="0" smtClean="0"/>
          </a:p>
          <a:p>
            <a:pPr marL="0" indent="0">
              <a:buNone/>
            </a:pPr>
            <a:endParaRPr lang="en-US" dirty="0"/>
          </a:p>
        </p:txBody>
      </p:sp>
      <p:sp>
        <p:nvSpPr>
          <p:cNvPr id="5" name="Title 1"/>
          <p:cNvSpPr>
            <a:spLocks noGrp="1"/>
          </p:cNvSpPr>
          <p:nvPr>
            <p:ph type="title"/>
          </p:nvPr>
        </p:nvSpPr>
        <p:spPr>
          <a:xfrm>
            <a:off x="600662" y="367555"/>
            <a:ext cx="10772775" cy="1658198"/>
          </a:xfrm>
        </p:spPr>
        <p:txBody>
          <a:bodyPr>
            <a:normAutofit/>
          </a:bodyPr>
          <a:lstStyle/>
          <a:p>
            <a:r>
              <a:rPr lang="en-US" sz="4200" dirty="0" smtClean="0"/>
              <a:t>Drivers of Forest Loss</a:t>
            </a:r>
            <a:endParaRPr lang="en-US" sz="4200" dirty="0"/>
          </a:p>
        </p:txBody>
      </p:sp>
      <p:sp>
        <p:nvSpPr>
          <p:cNvPr id="6" name="TextBox 5"/>
          <p:cNvSpPr txBox="1"/>
          <p:nvPr/>
        </p:nvSpPr>
        <p:spPr>
          <a:xfrm>
            <a:off x="5891753" y="1422746"/>
            <a:ext cx="5269583" cy="2539157"/>
          </a:xfrm>
          <a:prstGeom prst="rect">
            <a:avLst/>
          </a:prstGeom>
          <a:noFill/>
        </p:spPr>
        <p:txBody>
          <a:bodyPr wrap="square" rtlCol="0">
            <a:spAutoFit/>
          </a:bodyPr>
          <a:lstStyle/>
          <a:p>
            <a:r>
              <a:rPr lang="en-US" sz="2400" dirty="0"/>
              <a:t>Low Governance </a:t>
            </a:r>
            <a:r>
              <a:rPr lang="en-US" sz="2400" dirty="0" smtClean="0"/>
              <a:t>capacity</a:t>
            </a:r>
          </a:p>
          <a:p>
            <a:endParaRPr lang="en-US" sz="2400" dirty="0"/>
          </a:p>
          <a:p>
            <a:endParaRPr lang="en-US" sz="2400" dirty="0" smtClean="0"/>
          </a:p>
          <a:p>
            <a:endParaRPr lang="en-US" sz="2400" dirty="0"/>
          </a:p>
          <a:p>
            <a:endParaRPr lang="en-US" sz="2400" dirty="0" smtClean="0"/>
          </a:p>
          <a:p>
            <a:endParaRPr lang="en-US" sz="2400" b="1" dirty="0"/>
          </a:p>
          <a:p>
            <a:endParaRPr lang="en-US" sz="1500" b="1" dirty="0" smtClean="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5891" y="2065584"/>
            <a:ext cx="2441534" cy="161892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5891" y="4392889"/>
            <a:ext cx="2441534" cy="165210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87048" y="2065583"/>
            <a:ext cx="2729045" cy="1618925"/>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8888" y="4392889"/>
            <a:ext cx="2824340" cy="1765213"/>
          </a:xfrm>
          <a:prstGeom prst="rect">
            <a:avLst/>
          </a:prstGeom>
        </p:spPr>
      </p:pic>
      <p:sp>
        <p:nvSpPr>
          <p:cNvPr id="14" name="TextBox 13"/>
          <p:cNvSpPr txBox="1"/>
          <p:nvPr/>
        </p:nvSpPr>
        <p:spPr>
          <a:xfrm>
            <a:off x="1308841" y="3765412"/>
            <a:ext cx="3299381" cy="738664"/>
          </a:xfrm>
          <a:prstGeom prst="rect">
            <a:avLst/>
          </a:prstGeom>
          <a:noFill/>
        </p:spPr>
        <p:txBody>
          <a:bodyPr wrap="square" rtlCol="0">
            <a:spAutoFit/>
          </a:bodyPr>
          <a:lstStyle/>
          <a:p>
            <a:r>
              <a:rPr lang="en-US" sz="2400" dirty="0"/>
              <a:t>Demography</a:t>
            </a:r>
          </a:p>
          <a:p>
            <a:endParaRPr lang="en-US" dirty="0"/>
          </a:p>
        </p:txBody>
      </p:sp>
      <p:sp>
        <p:nvSpPr>
          <p:cNvPr id="15" name="TextBox 14"/>
          <p:cNvSpPr txBox="1"/>
          <p:nvPr/>
        </p:nvSpPr>
        <p:spPr>
          <a:xfrm>
            <a:off x="5977621" y="3808427"/>
            <a:ext cx="3647146" cy="738664"/>
          </a:xfrm>
          <a:prstGeom prst="rect">
            <a:avLst/>
          </a:prstGeom>
          <a:noFill/>
        </p:spPr>
        <p:txBody>
          <a:bodyPr wrap="square" rtlCol="0">
            <a:spAutoFit/>
          </a:bodyPr>
          <a:lstStyle/>
          <a:p>
            <a:r>
              <a:rPr lang="en-US" sz="2400" b="1" dirty="0"/>
              <a:t>Civil War</a:t>
            </a:r>
          </a:p>
          <a:p>
            <a:endParaRPr lang="en-US" dirty="0"/>
          </a:p>
        </p:txBody>
      </p:sp>
    </p:spTree>
    <p:extLst>
      <p:ext uri="{BB962C8B-B14F-4D97-AF65-F5344CB8AC3E}">
        <p14:creationId xmlns:p14="http://schemas.microsoft.com/office/powerpoint/2010/main" val="37520349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115" y="748774"/>
            <a:ext cx="10444899" cy="5653167"/>
          </a:xfrm>
          <a:prstGeom prst="rect">
            <a:avLst/>
          </a:prstGeom>
        </p:spPr>
      </p:pic>
    </p:spTree>
    <p:extLst>
      <p:ext uri="{BB962C8B-B14F-4D97-AF65-F5344CB8AC3E}">
        <p14:creationId xmlns:p14="http://schemas.microsoft.com/office/powerpoint/2010/main" val="68999350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662" y="367555"/>
            <a:ext cx="10772775" cy="1658198"/>
          </a:xfrm>
        </p:spPr>
        <p:txBody>
          <a:bodyPr>
            <a:normAutofit/>
          </a:bodyPr>
          <a:lstStyle/>
          <a:p>
            <a:endParaRPr lang="en-US" sz="4200" dirty="0"/>
          </a:p>
        </p:txBody>
      </p:sp>
      <p:sp>
        <p:nvSpPr>
          <p:cNvPr id="4" name="Content Placeholder 3"/>
          <p:cNvSpPr>
            <a:spLocks noGrp="1"/>
          </p:cNvSpPr>
          <p:nvPr>
            <p:ph sz="half" idx="2"/>
          </p:nvPr>
        </p:nvSpPr>
        <p:spPr/>
        <p:txBody>
          <a:bodyPr/>
          <a:lstStyle/>
          <a:p>
            <a:r>
              <a:rPr lang="en-US" b="1" dirty="0" smtClean="0"/>
              <a:t>Commercial agriculture: </a:t>
            </a:r>
            <a:r>
              <a:rPr lang="en-US" dirty="0" smtClean="0"/>
              <a:t>rubber, palm oil, teak</a:t>
            </a:r>
          </a:p>
          <a:p>
            <a:endParaRPr lang="en-US"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80" y="3661138"/>
            <a:ext cx="3795336" cy="2531889"/>
          </a:xfrm>
          <a:prstGeom prst="rect">
            <a:avLst/>
          </a:prstGeom>
        </p:spPr>
      </p:pic>
      <p:pic>
        <p:nvPicPr>
          <p:cNvPr id="8" name="Content Placeholder 7"/>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724568" y="1505529"/>
            <a:ext cx="4664075" cy="1998889"/>
          </a:xfrm>
        </p:spPr>
      </p:pic>
    </p:spTree>
    <p:extLst>
      <p:ext uri="{BB962C8B-B14F-4D97-AF65-F5344CB8AC3E}">
        <p14:creationId xmlns:p14="http://schemas.microsoft.com/office/powerpoint/2010/main" val="132064867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662" y="367555"/>
            <a:ext cx="10772775" cy="1658198"/>
          </a:xfrm>
        </p:spPr>
        <p:txBody>
          <a:bodyPr>
            <a:normAutofit/>
          </a:bodyPr>
          <a:lstStyle/>
          <a:p>
            <a:r>
              <a:rPr lang="en-US" sz="4200" dirty="0" smtClean="0"/>
              <a:t>Drivers of Forest Loss</a:t>
            </a:r>
            <a:endParaRPr lang="en-US" sz="4200" dirty="0"/>
          </a:p>
        </p:txBody>
      </p:sp>
      <p:sp>
        <p:nvSpPr>
          <p:cNvPr id="4" name="Content Placeholder 3"/>
          <p:cNvSpPr>
            <a:spLocks noGrp="1"/>
          </p:cNvSpPr>
          <p:nvPr>
            <p:ph sz="half" idx="2"/>
          </p:nvPr>
        </p:nvSpPr>
        <p:spPr/>
        <p:txBody>
          <a:bodyPr/>
          <a:lstStyle/>
          <a:p>
            <a:r>
              <a:rPr lang="en-US" b="1" dirty="0" smtClean="0"/>
              <a:t>Commercial agriculture: </a:t>
            </a:r>
            <a:r>
              <a:rPr lang="en-US" dirty="0" smtClean="0"/>
              <a:t>rubber, palm oil, teak</a:t>
            </a:r>
          </a:p>
          <a:p>
            <a:endParaRPr lang="en-US" dirty="0" smtClean="0"/>
          </a:p>
          <a:p>
            <a:r>
              <a:rPr lang="en-US" dirty="0" smtClean="0"/>
              <a:t>Commercial agricultural expansion in </a:t>
            </a:r>
            <a:r>
              <a:rPr lang="en-US" dirty="0" err="1" smtClean="0"/>
              <a:t>Tanintharyi</a:t>
            </a:r>
            <a:r>
              <a:rPr lang="en-US" dirty="0" smtClean="0"/>
              <a:t>, etc….where forest loss is highest</a:t>
            </a:r>
            <a:endParaRPr lang="en-US" dirty="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80" y="3661138"/>
            <a:ext cx="3795336" cy="2531889"/>
          </a:xfrm>
          <a:prstGeom prst="rect">
            <a:avLst/>
          </a:prstGeom>
        </p:spPr>
      </p:pic>
      <p:pic>
        <p:nvPicPr>
          <p:cNvPr id="8" name="Content Placeholder 7"/>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724568" y="1505529"/>
            <a:ext cx="4664075" cy="1998889"/>
          </a:xfrm>
        </p:spPr>
      </p:pic>
    </p:spTree>
    <p:extLst>
      <p:ext uri="{BB962C8B-B14F-4D97-AF65-F5344CB8AC3E}">
        <p14:creationId xmlns:p14="http://schemas.microsoft.com/office/powerpoint/2010/main" val="16800288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NASA-LCLUC Program</a:t>
            </a:r>
            <a:endParaRPr lang="en-US" dirty="0"/>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94831525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470" y="1622322"/>
            <a:ext cx="3392129" cy="3392129"/>
          </a:xfrm>
          <a:prstGeom prst="rect">
            <a:avLst/>
          </a:prstGeom>
        </p:spPr>
      </p:pic>
    </p:spTree>
    <p:extLst>
      <p:ext uri="{BB962C8B-B14F-4D97-AF65-F5344CB8AC3E}">
        <p14:creationId xmlns:p14="http://schemas.microsoft.com/office/powerpoint/2010/main" val="226002771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Deforestation in Myanmar</a:t>
            </a:r>
            <a:endParaRPr lang="en-US" dirty="0"/>
          </a:p>
        </p:txBody>
      </p:sp>
      <p:sp>
        <p:nvSpPr>
          <p:cNvPr id="3" name="Content Placeholder 2"/>
          <p:cNvSpPr>
            <a:spLocks noGrp="1"/>
          </p:cNvSpPr>
          <p:nvPr>
            <p:ph sz="half" idx="1"/>
          </p:nvPr>
        </p:nvSpPr>
        <p:spPr>
          <a:xfrm>
            <a:off x="752856" y="2445809"/>
            <a:ext cx="4663440" cy="2488141"/>
          </a:xfrm>
        </p:spPr>
        <p:txBody>
          <a:bodyPr>
            <a:normAutofit/>
          </a:bodyPr>
          <a:lstStyle/>
          <a:p>
            <a:pPr marL="0" indent="0">
              <a:buNone/>
            </a:pPr>
            <a:r>
              <a:rPr lang="en-US" dirty="0" smtClean="0"/>
              <a:t>One of the most forested countries in Asia</a:t>
            </a:r>
          </a:p>
          <a:p>
            <a:pPr marL="0" indent="0">
              <a:buNone/>
            </a:pPr>
            <a:endParaRPr lang="en-US" dirty="0"/>
          </a:p>
          <a:p>
            <a:pPr marL="0" indent="0">
              <a:buNone/>
            </a:pPr>
            <a:r>
              <a:rPr lang="en-US" dirty="0" smtClean="0"/>
              <a:t>Minimal deforestation between 1990 and 2000</a:t>
            </a:r>
          </a:p>
          <a:p>
            <a:pPr marL="0" indent="0">
              <a:buNone/>
            </a:pPr>
            <a:endParaRPr lang="en-US" dirty="0"/>
          </a:p>
          <a:p>
            <a:pPr marL="0" indent="0">
              <a:buNone/>
            </a:pPr>
            <a:endParaRPr lang="en-US"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549948" y="2262084"/>
            <a:ext cx="5527502" cy="3111194"/>
          </a:xfrm>
        </p:spPr>
      </p:pic>
    </p:spTree>
    <p:extLst>
      <p:ext uri="{BB962C8B-B14F-4D97-AF65-F5344CB8AC3E}">
        <p14:creationId xmlns:p14="http://schemas.microsoft.com/office/powerpoint/2010/main" val="261520857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Deforestation in Myanmar</a:t>
            </a:r>
            <a:endParaRPr lang="en-US" dirty="0"/>
          </a:p>
        </p:txBody>
      </p:sp>
      <p:sp>
        <p:nvSpPr>
          <p:cNvPr id="3" name="Content Placeholder 2"/>
          <p:cNvSpPr>
            <a:spLocks noGrp="1"/>
          </p:cNvSpPr>
          <p:nvPr>
            <p:ph sz="half" idx="1"/>
          </p:nvPr>
        </p:nvSpPr>
        <p:spPr>
          <a:xfrm>
            <a:off x="771906" y="2455334"/>
            <a:ext cx="4663440" cy="2211916"/>
          </a:xfrm>
        </p:spPr>
        <p:txBody>
          <a:bodyPr/>
          <a:lstStyle/>
          <a:p>
            <a:r>
              <a:rPr lang="en-US" dirty="0"/>
              <a:t>Deforestation rates may have doubled in past decade</a:t>
            </a:r>
          </a:p>
          <a:p>
            <a:pPr marL="0" indent="0">
              <a:buNone/>
            </a:pPr>
            <a:endParaRPr lang="en-US" dirty="0"/>
          </a:p>
          <a:p>
            <a:r>
              <a:rPr lang="en-US" dirty="0" smtClean="0"/>
              <a:t>Political and social drivers of forest decline</a:t>
            </a:r>
            <a:endParaRPr lang="en-US" dirty="0"/>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9948" y="2262084"/>
            <a:ext cx="5527502" cy="3111194"/>
          </a:xfrm>
          <a:prstGeom prst="rect">
            <a:avLst/>
          </a:prstGeom>
        </p:spPr>
      </p:pic>
      <p:sp>
        <p:nvSpPr>
          <p:cNvPr id="6" name="TextBox 5"/>
          <p:cNvSpPr txBox="1"/>
          <p:nvPr/>
        </p:nvSpPr>
        <p:spPr>
          <a:xfrm>
            <a:off x="890778" y="4667250"/>
            <a:ext cx="4425696" cy="830997"/>
          </a:xfrm>
          <a:prstGeom prst="rect">
            <a:avLst/>
          </a:prstGeom>
          <a:noFill/>
        </p:spPr>
        <p:txBody>
          <a:bodyPr wrap="square" rtlCol="0">
            <a:spAutoFit/>
          </a:bodyPr>
          <a:lstStyle/>
          <a:p>
            <a:r>
              <a:rPr lang="en-US" sz="2400" dirty="0" smtClean="0"/>
              <a:t>“Natural experiment”: abrupt change in amount of development</a:t>
            </a:r>
            <a:endParaRPr lang="en-US" sz="2400" dirty="0"/>
          </a:p>
        </p:txBody>
      </p:sp>
    </p:spTree>
    <p:extLst>
      <p:ext uri="{BB962C8B-B14F-4D97-AF65-F5344CB8AC3E}">
        <p14:creationId xmlns:p14="http://schemas.microsoft.com/office/powerpoint/2010/main" val="185211116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Methods of Remote Sensing</a:t>
            </a:r>
            <a:endParaRPr lang="en-US" sz="4200" dirty="0"/>
          </a:p>
        </p:txBody>
      </p:sp>
      <p:sp>
        <p:nvSpPr>
          <p:cNvPr id="3" name="Content Placeholder 2"/>
          <p:cNvSpPr>
            <a:spLocks noGrp="1"/>
          </p:cNvSpPr>
          <p:nvPr>
            <p:ph sz="half" idx="1"/>
          </p:nvPr>
        </p:nvSpPr>
        <p:spPr/>
        <p:txBody>
          <a:bodyPr/>
          <a:lstStyle/>
          <a:p>
            <a:endParaRPr lang="en-US" dirty="0" smtClean="0"/>
          </a:p>
          <a:p>
            <a:endParaRPr lang="en-US" dirty="0"/>
          </a:p>
        </p:txBody>
      </p:sp>
      <p:sp>
        <p:nvSpPr>
          <p:cNvPr id="20" name="Content Placeholder 2"/>
          <p:cNvSpPr>
            <a:spLocks noGrp="1"/>
          </p:cNvSpPr>
          <p:nvPr>
            <p:ph sz="half" idx="1"/>
          </p:nvPr>
        </p:nvSpPr>
        <p:spPr>
          <a:xfrm>
            <a:off x="829056" y="2150534"/>
            <a:ext cx="3600069" cy="3767328"/>
          </a:xfrm>
        </p:spPr>
        <p:txBody>
          <a:bodyPr>
            <a:noAutofit/>
          </a:bodyPr>
          <a:lstStyle/>
          <a:p>
            <a:r>
              <a:rPr lang="en-US" sz="2800" b="1" dirty="0" smtClean="0"/>
              <a:t>Challenge: </a:t>
            </a:r>
            <a:r>
              <a:rPr lang="en-US" sz="2800" dirty="0" smtClean="0"/>
              <a:t>Differentiating standing forest and commercial plantations</a:t>
            </a:r>
          </a:p>
          <a:p>
            <a:endParaRPr lang="en-US" sz="2800" dirty="0"/>
          </a:p>
          <a:p>
            <a:r>
              <a:rPr lang="en-US" sz="2800" b="1" dirty="0" smtClean="0"/>
              <a:t>Challenge: </a:t>
            </a:r>
            <a:r>
              <a:rPr lang="en-US" sz="2800" dirty="0" smtClean="0"/>
              <a:t>precision/high resolution</a:t>
            </a:r>
          </a:p>
          <a:p>
            <a:endParaRPr lang="en-US" sz="2800"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875" y="1686033"/>
            <a:ext cx="6788150" cy="4648092"/>
          </a:xfrm>
          <a:prstGeom prst="rect">
            <a:avLst/>
          </a:prstGeom>
        </p:spPr>
      </p:pic>
    </p:spTree>
    <p:extLst>
      <p:ext uri="{BB962C8B-B14F-4D97-AF65-F5344CB8AC3E}">
        <p14:creationId xmlns:p14="http://schemas.microsoft.com/office/powerpoint/2010/main" val="360533121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smtClean="0"/>
              <a:t>Methods of Remote Sensing</a:t>
            </a:r>
            <a:endParaRPr lang="en-US" sz="4200" dirty="0"/>
          </a:p>
        </p:txBody>
      </p:sp>
      <p:sp>
        <p:nvSpPr>
          <p:cNvPr id="3" name="Content Placeholder 2"/>
          <p:cNvSpPr>
            <a:spLocks noGrp="1"/>
          </p:cNvSpPr>
          <p:nvPr>
            <p:ph sz="half" idx="1"/>
          </p:nvPr>
        </p:nvSpPr>
        <p:spPr/>
        <p:txBody>
          <a:bodyPr/>
          <a:lstStyle/>
          <a:p>
            <a:endParaRPr lang="en-US" dirty="0" smtClean="0"/>
          </a:p>
          <a:p>
            <a:endParaRPr lang="en-US" dirty="0"/>
          </a:p>
        </p:txBody>
      </p:sp>
      <p:graphicFrame>
        <p:nvGraphicFramePr>
          <p:cNvPr id="5" name="Diagram 4"/>
          <p:cNvGraphicFramePr/>
          <p:nvPr>
            <p:extLst>
              <p:ext uri="{D42A27DB-BD31-4B8C-83A1-F6EECF244321}">
                <p14:modId xmlns:p14="http://schemas.microsoft.com/office/powerpoint/2010/main" val="2071023782"/>
              </p:ext>
            </p:extLst>
          </p:nvPr>
        </p:nvGraphicFramePr>
        <p:xfrm>
          <a:off x="1385740" y="1819374"/>
          <a:ext cx="8721871" cy="4534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4681398" y="5233672"/>
            <a:ext cx="2507530" cy="646331"/>
          </a:xfrm>
          <a:prstGeom prst="rect">
            <a:avLst/>
          </a:prstGeom>
          <a:noFill/>
        </p:spPr>
        <p:txBody>
          <a:bodyPr wrap="square" rtlCol="0">
            <a:spAutoFit/>
          </a:bodyPr>
          <a:lstStyle/>
          <a:p>
            <a:pPr lvl="0"/>
            <a:r>
              <a:rPr lang="en-US" dirty="0"/>
              <a:t>- Publicly available</a:t>
            </a:r>
          </a:p>
          <a:p>
            <a:pPr lvl="0"/>
            <a:r>
              <a:rPr lang="en-US" dirty="0"/>
              <a:t>- Low </a:t>
            </a:r>
            <a:r>
              <a:rPr lang="en-US" dirty="0" smtClean="0"/>
              <a:t>resolution</a:t>
            </a:r>
            <a:endParaRPr lang="en-US" dirty="0"/>
          </a:p>
        </p:txBody>
      </p:sp>
      <p:sp>
        <p:nvSpPr>
          <p:cNvPr id="6" name="TextBox 5"/>
          <p:cNvSpPr txBox="1"/>
          <p:nvPr/>
        </p:nvSpPr>
        <p:spPr>
          <a:xfrm>
            <a:off x="6525125" y="2042333"/>
            <a:ext cx="3014801" cy="923330"/>
          </a:xfrm>
          <a:prstGeom prst="rect">
            <a:avLst/>
          </a:prstGeom>
          <a:noFill/>
        </p:spPr>
        <p:txBody>
          <a:bodyPr wrap="square" rtlCol="0">
            <a:spAutoFit/>
          </a:bodyPr>
          <a:lstStyle/>
          <a:p>
            <a:pPr lvl="0"/>
            <a:r>
              <a:rPr lang="en-US" dirty="0"/>
              <a:t>- Energy and budget intensive</a:t>
            </a:r>
          </a:p>
          <a:p>
            <a:pPr lvl="0"/>
            <a:r>
              <a:rPr lang="en-US" dirty="0"/>
              <a:t>- High resolution</a:t>
            </a:r>
          </a:p>
          <a:p>
            <a:endParaRPr lang="en-US" dirty="0"/>
          </a:p>
        </p:txBody>
      </p:sp>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25569" y="1819374"/>
            <a:ext cx="1525623" cy="1523968"/>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50886" y="4707892"/>
            <a:ext cx="2113450" cy="1145065"/>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7398" y="4738599"/>
            <a:ext cx="1202062" cy="1114358"/>
          </a:xfrm>
          <a:prstGeom prst="rect">
            <a:avLst/>
          </a:prstGeom>
        </p:spPr>
      </p:pic>
      <p:sp>
        <p:nvSpPr>
          <p:cNvPr id="10" name="Oval 9"/>
          <p:cNvSpPr/>
          <p:nvPr/>
        </p:nvSpPr>
        <p:spPr>
          <a:xfrm>
            <a:off x="2464813" y="4322812"/>
            <a:ext cx="1621410" cy="16214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107108" y="4389370"/>
            <a:ext cx="1621410" cy="16214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779324" y="1562415"/>
            <a:ext cx="1621410" cy="16214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3600" dirty="0">
                <a:solidFill>
                  <a:schemeClr val="tx1"/>
                </a:solidFill>
              </a:rPr>
              <a:t>UAV</a:t>
            </a:r>
            <a:endParaRPr lang="en-US" sz="3600" dirty="0"/>
          </a:p>
        </p:txBody>
      </p:sp>
      <p:sp>
        <p:nvSpPr>
          <p:cNvPr id="13" name="Oval 12"/>
          <p:cNvSpPr/>
          <p:nvPr/>
        </p:nvSpPr>
        <p:spPr>
          <a:xfrm>
            <a:off x="4414173" y="3522102"/>
            <a:ext cx="2370567" cy="150456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200" dirty="0">
                <a:solidFill>
                  <a:schemeClr val="tx1"/>
                </a:solidFill>
              </a:rPr>
              <a:t>Multifaceted Surveillance</a:t>
            </a:r>
            <a:endParaRPr lang="en-US" sz="2200" dirty="0"/>
          </a:p>
        </p:txBody>
      </p:sp>
      <p:sp>
        <p:nvSpPr>
          <p:cNvPr id="14" name="TextBox 13"/>
          <p:cNvSpPr txBox="1"/>
          <p:nvPr/>
        </p:nvSpPr>
        <p:spPr>
          <a:xfrm>
            <a:off x="2570620" y="4713534"/>
            <a:ext cx="1409111" cy="830997"/>
          </a:xfrm>
          <a:prstGeom prst="rect">
            <a:avLst/>
          </a:prstGeom>
          <a:noFill/>
        </p:spPr>
        <p:txBody>
          <a:bodyPr wrap="square" rtlCol="0">
            <a:spAutoFit/>
          </a:bodyPr>
          <a:lstStyle/>
          <a:p>
            <a:pPr algn="ctr"/>
            <a:r>
              <a:rPr lang="en-US" sz="2400" dirty="0" smtClean="0"/>
              <a:t>Satellite: passive</a:t>
            </a:r>
            <a:endParaRPr lang="en-US" sz="2400" dirty="0"/>
          </a:p>
        </p:txBody>
      </p:sp>
      <p:sp>
        <p:nvSpPr>
          <p:cNvPr id="15" name="TextBox 14"/>
          <p:cNvSpPr txBox="1"/>
          <p:nvPr/>
        </p:nvSpPr>
        <p:spPr>
          <a:xfrm>
            <a:off x="7207030" y="4827957"/>
            <a:ext cx="1357172" cy="830997"/>
          </a:xfrm>
          <a:prstGeom prst="rect">
            <a:avLst/>
          </a:prstGeom>
          <a:noFill/>
        </p:spPr>
        <p:txBody>
          <a:bodyPr wrap="square" rtlCol="0">
            <a:spAutoFit/>
          </a:bodyPr>
          <a:lstStyle/>
          <a:p>
            <a:pPr lvl="0" algn="ctr"/>
            <a:r>
              <a:rPr lang="en-US" sz="2400" dirty="0" smtClean="0"/>
              <a:t>Satellite: Active</a:t>
            </a:r>
            <a:endParaRPr lang="en-US" sz="2400" dirty="0"/>
          </a:p>
        </p:txBody>
      </p:sp>
      <p:cxnSp>
        <p:nvCxnSpPr>
          <p:cNvPr id="17" name="Straight Connector 16"/>
          <p:cNvCxnSpPr>
            <a:stCxn id="12" idx="4"/>
            <a:endCxn id="13" idx="0"/>
          </p:cNvCxnSpPr>
          <p:nvPr/>
        </p:nvCxnSpPr>
        <p:spPr>
          <a:xfrm>
            <a:off x="5590029" y="3183825"/>
            <a:ext cx="9428" cy="3382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1" idx="1"/>
          </p:cNvCxnSpPr>
          <p:nvPr/>
        </p:nvCxnSpPr>
        <p:spPr>
          <a:xfrm flipH="1" flipV="1">
            <a:off x="6784740" y="4264140"/>
            <a:ext cx="559818" cy="36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0" idx="7"/>
            <a:endCxn id="13" idx="2"/>
          </p:cNvCxnSpPr>
          <p:nvPr/>
        </p:nvCxnSpPr>
        <p:spPr>
          <a:xfrm flipV="1">
            <a:off x="3848773" y="4274383"/>
            <a:ext cx="565400" cy="28587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7505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0" grpId="0" animBg="1"/>
      <p:bldP spid="11" grpId="0" animBg="1"/>
      <p:bldP spid="12" grpId="0" animBg="1"/>
      <p:bldP spid="13" grpId="0" animBg="1"/>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4294967295"/>
            <p:extLst>
              <p:ext uri="{D42A27DB-BD31-4B8C-83A1-F6EECF244321}">
                <p14:modId xmlns:p14="http://schemas.microsoft.com/office/powerpoint/2010/main" val="2616471049"/>
              </p:ext>
            </p:extLst>
          </p:nvPr>
        </p:nvGraphicFramePr>
        <p:xfrm>
          <a:off x="875490" y="668627"/>
          <a:ext cx="10167938" cy="5483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1344839" y="3833212"/>
            <a:ext cx="2678830" cy="1446550"/>
          </a:xfrm>
          <a:prstGeom prst="rect">
            <a:avLst/>
          </a:prstGeom>
          <a:noFill/>
        </p:spPr>
        <p:txBody>
          <a:bodyPr wrap="square" rtlCol="0">
            <a:spAutoFit/>
          </a:bodyPr>
          <a:lstStyle/>
          <a:p>
            <a:pPr marL="285750" lvl="0" indent="-285750">
              <a:buFont typeface="Arial" panose="020B0604020202020204" pitchFamily="34" charset="0"/>
              <a:buChar char="•"/>
            </a:pPr>
            <a:r>
              <a:rPr lang="en-US" sz="2200" dirty="0"/>
              <a:t>Ground </a:t>
            </a:r>
            <a:r>
              <a:rPr lang="en-US" sz="2200" dirty="0" err="1"/>
              <a:t>truthing</a:t>
            </a:r>
            <a:endParaRPr lang="en-US" sz="2200" dirty="0"/>
          </a:p>
          <a:p>
            <a:pPr marL="285750" lvl="0" indent="-285750">
              <a:buFont typeface="Arial" panose="020B0604020202020204" pitchFamily="34" charset="0"/>
              <a:buChar char="•"/>
            </a:pPr>
            <a:r>
              <a:rPr lang="en-US" sz="2200" dirty="0"/>
              <a:t>Remotely sensed classification</a:t>
            </a:r>
          </a:p>
          <a:p>
            <a:pPr marL="285750" lvl="0" indent="-285750">
              <a:buFont typeface="Arial" panose="020B0604020202020204" pitchFamily="34" charset="0"/>
              <a:buChar char="•"/>
            </a:pPr>
            <a:r>
              <a:rPr lang="en-US" sz="2200" dirty="0"/>
              <a:t>UAV </a:t>
            </a:r>
            <a:r>
              <a:rPr lang="en-US" sz="2200" dirty="0" smtClean="0"/>
              <a:t>protocol</a:t>
            </a:r>
            <a:endParaRPr lang="en-US" sz="2200" dirty="0"/>
          </a:p>
        </p:txBody>
      </p:sp>
      <p:sp>
        <p:nvSpPr>
          <p:cNvPr id="3" name="TextBox 2"/>
          <p:cNvSpPr txBox="1"/>
          <p:nvPr/>
        </p:nvSpPr>
        <p:spPr>
          <a:xfrm>
            <a:off x="4796014" y="3823380"/>
            <a:ext cx="3039686" cy="2462213"/>
          </a:xfrm>
          <a:prstGeom prst="rect">
            <a:avLst/>
          </a:prstGeom>
          <a:noFill/>
        </p:spPr>
        <p:txBody>
          <a:bodyPr wrap="square" rtlCol="0">
            <a:spAutoFit/>
          </a:bodyPr>
          <a:lstStyle/>
          <a:p>
            <a:pPr marL="285750" lvl="0" indent="-285750">
              <a:buFont typeface="Arial" panose="020B0604020202020204" pitchFamily="34" charset="0"/>
              <a:buChar char="•"/>
            </a:pPr>
            <a:r>
              <a:rPr lang="en-US" sz="2200" dirty="0" smtClean="0"/>
              <a:t>Acquire Sentinel</a:t>
            </a:r>
            <a:r>
              <a:rPr lang="en-US" sz="2200" dirty="0"/>
              <a:t>, PALSAR, </a:t>
            </a:r>
            <a:r>
              <a:rPr lang="en-US" sz="2200" dirty="0" smtClean="0"/>
              <a:t> ASTER data</a:t>
            </a:r>
            <a:endParaRPr lang="en-US" sz="2200" dirty="0"/>
          </a:p>
          <a:p>
            <a:pPr marL="285750" lvl="0" indent="-285750">
              <a:buFont typeface="Arial" panose="020B0604020202020204" pitchFamily="34" charset="0"/>
              <a:buChar char="•"/>
            </a:pPr>
            <a:r>
              <a:rPr lang="en-US" sz="2200" dirty="0"/>
              <a:t>Data collection via </a:t>
            </a:r>
            <a:r>
              <a:rPr lang="en-US" sz="2200" dirty="0" smtClean="0"/>
              <a:t>UAV</a:t>
            </a:r>
          </a:p>
          <a:p>
            <a:pPr marL="285750" lvl="0" indent="-285750">
              <a:buFont typeface="Arial" panose="020B0604020202020204" pitchFamily="34" charset="0"/>
              <a:buChar char="•"/>
            </a:pPr>
            <a:r>
              <a:rPr lang="en-US" sz="2200" dirty="0" smtClean="0"/>
              <a:t>Annual forest cover mapping</a:t>
            </a:r>
            <a:endParaRPr lang="en-US" sz="2200" dirty="0"/>
          </a:p>
          <a:p>
            <a:endParaRPr lang="en-US" sz="2200" dirty="0"/>
          </a:p>
        </p:txBody>
      </p:sp>
      <p:sp>
        <p:nvSpPr>
          <p:cNvPr id="4" name="TextBox 3"/>
          <p:cNvSpPr txBox="1"/>
          <p:nvPr/>
        </p:nvSpPr>
        <p:spPr>
          <a:xfrm>
            <a:off x="8323869" y="3410240"/>
            <a:ext cx="2719559" cy="1785104"/>
          </a:xfrm>
          <a:prstGeom prst="rect">
            <a:avLst/>
          </a:prstGeom>
          <a:noFill/>
        </p:spPr>
        <p:txBody>
          <a:bodyPr wrap="square" rtlCol="0">
            <a:spAutoFit/>
          </a:bodyPr>
          <a:lstStyle/>
          <a:p>
            <a:pPr marL="285750" lvl="0" indent="-285750">
              <a:buFont typeface="Arial" panose="020B0604020202020204" pitchFamily="34" charset="0"/>
              <a:buChar char="•"/>
            </a:pPr>
            <a:r>
              <a:rPr lang="en-US" sz="2200" dirty="0"/>
              <a:t>Deforestation analysis</a:t>
            </a:r>
          </a:p>
          <a:p>
            <a:pPr marL="285750" lvl="0" indent="-285750">
              <a:buFont typeface="Arial" panose="020B0604020202020204" pitchFamily="34" charset="0"/>
              <a:buChar char="•"/>
            </a:pPr>
            <a:r>
              <a:rPr lang="en-US" sz="2200" dirty="0"/>
              <a:t>Conduct field interviews</a:t>
            </a:r>
          </a:p>
          <a:p>
            <a:endParaRPr lang="en-US" sz="2200" dirty="0"/>
          </a:p>
        </p:txBody>
      </p:sp>
      <p:sp>
        <p:nvSpPr>
          <p:cNvPr id="6" name="TextBox 5"/>
          <p:cNvSpPr txBox="1"/>
          <p:nvPr/>
        </p:nvSpPr>
        <p:spPr>
          <a:xfrm>
            <a:off x="3138794" y="4466501"/>
            <a:ext cx="556182" cy="646331"/>
          </a:xfrm>
          <a:prstGeom prst="rect">
            <a:avLst/>
          </a:prstGeom>
          <a:noFill/>
        </p:spPr>
        <p:txBody>
          <a:bodyPr wrap="square" rtlCol="0">
            <a:spAutoFit/>
          </a:bodyPr>
          <a:lstStyle/>
          <a:p>
            <a:r>
              <a:rPr lang="en-US" sz="3600" b="1" dirty="0" smtClean="0"/>
              <a:t>*</a:t>
            </a:r>
            <a:endParaRPr lang="en-US" sz="3600" b="1" dirty="0"/>
          </a:p>
        </p:txBody>
      </p:sp>
      <p:sp>
        <p:nvSpPr>
          <p:cNvPr id="7" name="TextBox 6"/>
          <p:cNvSpPr txBox="1"/>
          <p:nvPr/>
        </p:nvSpPr>
        <p:spPr>
          <a:xfrm>
            <a:off x="3366282" y="4838827"/>
            <a:ext cx="556182" cy="646331"/>
          </a:xfrm>
          <a:prstGeom prst="rect">
            <a:avLst/>
          </a:prstGeom>
          <a:noFill/>
        </p:spPr>
        <p:txBody>
          <a:bodyPr wrap="square" rtlCol="0">
            <a:spAutoFit/>
          </a:bodyPr>
          <a:lstStyle/>
          <a:p>
            <a:r>
              <a:rPr lang="en-US" sz="3600" b="1" dirty="0" smtClean="0"/>
              <a:t>*</a:t>
            </a:r>
            <a:endParaRPr lang="en-US" sz="3600" b="1" dirty="0"/>
          </a:p>
        </p:txBody>
      </p:sp>
      <p:sp>
        <p:nvSpPr>
          <p:cNvPr id="8" name="TextBox 7"/>
          <p:cNvSpPr txBox="1"/>
          <p:nvPr/>
        </p:nvSpPr>
        <p:spPr>
          <a:xfrm>
            <a:off x="7558622" y="4143336"/>
            <a:ext cx="556182" cy="646331"/>
          </a:xfrm>
          <a:prstGeom prst="rect">
            <a:avLst/>
          </a:prstGeom>
          <a:noFill/>
        </p:spPr>
        <p:txBody>
          <a:bodyPr wrap="square" rtlCol="0">
            <a:spAutoFit/>
          </a:bodyPr>
          <a:lstStyle/>
          <a:p>
            <a:r>
              <a:rPr lang="en-US" sz="3600" b="1" dirty="0" smtClean="0"/>
              <a:t>*</a:t>
            </a:r>
            <a:endParaRPr lang="en-US" sz="3600" b="1" dirty="0"/>
          </a:p>
        </p:txBody>
      </p:sp>
      <p:sp>
        <p:nvSpPr>
          <p:cNvPr id="9" name="TextBox 8"/>
          <p:cNvSpPr txBox="1"/>
          <p:nvPr/>
        </p:nvSpPr>
        <p:spPr>
          <a:xfrm>
            <a:off x="5075827" y="5167815"/>
            <a:ext cx="2460396" cy="1046440"/>
          </a:xfrm>
          <a:prstGeom prst="rect">
            <a:avLst/>
          </a:prstGeom>
          <a:noFill/>
        </p:spPr>
        <p:txBody>
          <a:bodyPr wrap="square" rtlCol="0">
            <a:spAutoFit/>
          </a:bodyPr>
          <a:lstStyle/>
          <a:p>
            <a:r>
              <a:rPr lang="en-US" sz="2200" dirty="0">
                <a:solidFill>
                  <a:srgbClr val="0070C0"/>
                </a:solidFill>
              </a:rPr>
              <a:t>Annual forest cover mapping</a:t>
            </a:r>
          </a:p>
          <a:p>
            <a:endParaRPr lang="en-US" dirty="0">
              <a:solidFill>
                <a:srgbClr val="0070C0"/>
              </a:solidFill>
            </a:endParaRPr>
          </a:p>
        </p:txBody>
      </p:sp>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041058">
            <a:off x="6671376" y="3643694"/>
            <a:ext cx="5800855" cy="3867236"/>
          </a:xfrm>
          <a:prstGeom prst="rect">
            <a:avLst/>
          </a:prstGeom>
        </p:spPr>
      </p:pic>
      <p:sp>
        <p:nvSpPr>
          <p:cNvPr id="11" name="TextBox 10"/>
          <p:cNvSpPr txBox="1"/>
          <p:nvPr/>
        </p:nvSpPr>
        <p:spPr>
          <a:xfrm>
            <a:off x="1394683" y="3063022"/>
            <a:ext cx="3101419" cy="1292662"/>
          </a:xfrm>
          <a:prstGeom prst="rect">
            <a:avLst/>
          </a:prstGeom>
          <a:noFill/>
        </p:spPr>
        <p:txBody>
          <a:bodyPr wrap="square" rtlCol="0">
            <a:spAutoFit/>
          </a:bodyPr>
          <a:lstStyle/>
          <a:p>
            <a:r>
              <a:rPr lang="en-US" sz="2600" b="1" dirty="0"/>
              <a:t>1. Forest Type Mapping</a:t>
            </a:r>
          </a:p>
          <a:p>
            <a:endParaRPr lang="en-US" sz="2600" dirty="0"/>
          </a:p>
        </p:txBody>
      </p:sp>
      <p:sp>
        <p:nvSpPr>
          <p:cNvPr id="12" name="TextBox 11"/>
          <p:cNvSpPr txBox="1"/>
          <p:nvPr/>
        </p:nvSpPr>
        <p:spPr>
          <a:xfrm>
            <a:off x="4785728" y="2568466"/>
            <a:ext cx="2811768" cy="1692771"/>
          </a:xfrm>
          <a:prstGeom prst="rect">
            <a:avLst/>
          </a:prstGeom>
          <a:noFill/>
        </p:spPr>
        <p:txBody>
          <a:bodyPr wrap="square" rtlCol="0">
            <a:spAutoFit/>
          </a:bodyPr>
          <a:lstStyle/>
          <a:p>
            <a:r>
              <a:rPr lang="en-US" sz="2600" b="1" dirty="0"/>
              <a:t>2. Forest Cover/ Deforestation Mapping</a:t>
            </a:r>
          </a:p>
          <a:p>
            <a:endParaRPr lang="en-US" sz="2600" dirty="0"/>
          </a:p>
        </p:txBody>
      </p:sp>
      <p:sp>
        <p:nvSpPr>
          <p:cNvPr id="13" name="TextBox 12"/>
          <p:cNvSpPr txBox="1"/>
          <p:nvPr/>
        </p:nvSpPr>
        <p:spPr>
          <a:xfrm>
            <a:off x="8336871" y="2140441"/>
            <a:ext cx="3214540" cy="1692771"/>
          </a:xfrm>
          <a:prstGeom prst="rect">
            <a:avLst/>
          </a:prstGeom>
          <a:noFill/>
        </p:spPr>
        <p:txBody>
          <a:bodyPr wrap="square" rtlCol="0">
            <a:spAutoFit/>
          </a:bodyPr>
          <a:lstStyle/>
          <a:p>
            <a:r>
              <a:rPr lang="en-US" sz="2600" b="1" dirty="0"/>
              <a:t>3. Sociopolitical Drivers, Impact of Deforestation</a:t>
            </a:r>
          </a:p>
          <a:p>
            <a:endParaRPr lang="en-US" sz="2600" dirty="0"/>
          </a:p>
        </p:txBody>
      </p:sp>
      <p:cxnSp>
        <p:nvCxnSpPr>
          <p:cNvPr id="15" name="Straight Arrow Connector 14"/>
          <p:cNvCxnSpPr/>
          <p:nvPr/>
        </p:nvCxnSpPr>
        <p:spPr>
          <a:xfrm flipH="1" flipV="1">
            <a:off x="6746120" y="5691035"/>
            <a:ext cx="1835905" cy="309715"/>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7793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P spid="8" grpId="0"/>
      <p:bldP spid="9" grpId="0"/>
      <p:bldP spid="11"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2730" y="1672316"/>
            <a:ext cx="10753725" cy="3766185"/>
          </a:xfrm>
        </p:spPr>
        <p:txBody>
          <a:bodyPr/>
          <a:lstStyle/>
          <a:p>
            <a:endParaRPr lang="en-US" dirty="0" smtClean="0"/>
          </a:p>
          <a:p>
            <a:pPr marL="0" indent="0">
              <a:buNone/>
            </a:pPr>
            <a:r>
              <a:rPr lang="en-US" b="1" dirty="0" smtClean="0"/>
              <a:t>Country-Wide, Township level</a:t>
            </a:r>
            <a:endParaRPr lang="en-US" b="1" dirty="0"/>
          </a:p>
          <a:p>
            <a:r>
              <a:rPr lang="en-US" dirty="0" smtClean="0"/>
              <a:t>- Forest Cover</a:t>
            </a:r>
          </a:p>
          <a:p>
            <a:r>
              <a:rPr lang="en-US" dirty="0" smtClean="0"/>
              <a:t>- Forest Fragmentation</a:t>
            </a:r>
          </a:p>
          <a:p>
            <a:pPr marL="0" indent="0">
              <a:buNone/>
            </a:pPr>
            <a:endParaRPr lang="en-US" dirty="0" smtClean="0"/>
          </a:p>
          <a:p>
            <a:pPr marL="0" indent="0">
              <a:buNone/>
            </a:pPr>
            <a:r>
              <a:rPr lang="en-US" b="1" dirty="0" smtClean="0"/>
              <a:t>Localized Focus</a:t>
            </a:r>
            <a:endParaRPr lang="en-US" dirty="0" smtClean="0"/>
          </a:p>
          <a:p>
            <a:pPr marL="0" indent="0">
              <a:buNone/>
            </a:pPr>
            <a:r>
              <a:rPr lang="en-US" dirty="0" smtClean="0"/>
              <a:t>- Development is irregular</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549" t="6873" r="9916" b="8316"/>
          <a:stretch/>
        </p:blipFill>
        <p:spPr>
          <a:xfrm>
            <a:off x="6749593" y="1213561"/>
            <a:ext cx="3412502" cy="5025091"/>
          </a:xfrm>
          <a:prstGeom prst="rect">
            <a:avLst/>
          </a:prstGeom>
        </p:spPr>
      </p:pic>
    </p:spTree>
    <p:extLst>
      <p:ext uri="{BB962C8B-B14F-4D97-AF65-F5344CB8AC3E}">
        <p14:creationId xmlns:p14="http://schemas.microsoft.com/office/powerpoint/2010/main" val="310822960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041603649"/>
              </p:ext>
            </p:extLst>
          </p:nvPr>
        </p:nvGraphicFramePr>
        <p:xfrm>
          <a:off x="529971" y="926592"/>
          <a:ext cx="10753725" cy="5279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2544" y="999926"/>
            <a:ext cx="1400820" cy="1400820"/>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90199" y="4770772"/>
            <a:ext cx="1630532" cy="1263663"/>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29842" y="2905124"/>
            <a:ext cx="1219475" cy="1219475"/>
          </a:xfrm>
          <a:prstGeom prst="rect">
            <a:avLst/>
          </a:prstGeom>
        </p:spPr>
      </p:pic>
      <p:sp>
        <p:nvSpPr>
          <p:cNvPr id="8" name="TextBox 7"/>
          <p:cNvSpPr txBox="1"/>
          <p:nvPr/>
        </p:nvSpPr>
        <p:spPr>
          <a:xfrm>
            <a:off x="1085850" y="2030141"/>
            <a:ext cx="2876550" cy="369332"/>
          </a:xfrm>
          <a:prstGeom prst="rect">
            <a:avLst/>
          </a:prstGeom>
          <a:noFill/>
        </p:spPr>
        <p:txBody>
          <a:bodyPr wrap="square" rtlCol="0">
            <a:spAutoFit/>
          </a:bodyPr>
          <a:lstStyle/>
          <a:p>
            <a:r>
              <a:rPr lang="en-US" dirty="0" smtClean="0"/>
              <a:t>Hansen: 2001- 2016</a:t>
            </a:r>
            <a:endParaRPr lang="en-US" dirty="0"/>
          </a:p>
        </p:txBody>
      </p:sp>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2372" y="2962274"/>
            <a:ext cx="1094745" cy="1094745"/>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35100" y="3029056"/>
            <a:ext cx="1240371" cy="961288"/>
          </a:xfrm>
          <a:prstGeom prst="rect">
            <a:avLst/>
          </a:prstGeom>
        </p:spPr>
      </p:pic>
      <p:sp>
        <p:nvSpPr>
          <p:cNvPr id="13" name="TextBox 12"/>
          <p:cNvSpPr txBox="1"/>
          <p:nvPr/>
        </p:nvSpPr>
        <p:spPr>
          <a:xfrm>
            <a:off x="2071813" y="3872353"/>
            <a:ext cx="4543425" cy="369332"/>
          </a:xfrm>
          <a:prstGeom prst="rect">
            <a:avLst/>
          </a:prstGeom>
          <a:noFill/>
        </p:spPr>
        <p:txBody>
          <a:bodyPr wrap="square" rtlCol="0">
            <a:spAutoFit/>
          </a:bodyPr>
          <a:lstStyle/>
          <a:p>
            <a:r>
              <a:rPr lang="en-US" dirty="0" smtClean="0"/>
              <a:t>Forest loss + fragmentation @ township level</a:t>
            </a:r>
            <a:endParaRPr lang="en-US" dirty="0"/>
          </a:p>
        </p:txBody>
      </p:sp>
    </p:spTree>
    <p:extLst>
      <p:ext uri="{BB962C8B-B14F-4D97-AF65-F5344CB8AC3E}">
        <p14:creationId xmlns:p14="http://schemas.microsoft.com/office/powerpoint/2010/main" val="8832647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
  <p:tag name="ARTICULATE_PROJECT_OPEN" val="1"/>
  <p:tag name="ARTICULATE_REFERENCE_ID" val="2ee3962e-6f35-43b5-83e3-7f932f9b7716"/>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2362146-d:\dropbox (articulate)\!active_work\blog posts\free templates\tabs\top-pop-tabs.pptx"/>
  <p:tag name="ARTICULATE_PRESENTER_VERSION" val="7"/>
  <p:tag name="ARTICULATE_USED_PAGE_ORIENTATION" val="1"/>
  <p:tag name="ARTICULATE_USED_PAGE_SIZE" val="7"/>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ab Neutral">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Gill Sans MT">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xmlns="" name="Metropolitan" id="{4C5440D6-04D2-4954-96CF-F251137069B2}" vid="{79CFCA13-9412-4290-BB4B-85112F88857B}"/>
    </a:ext>
  </a:extLst>
</a:theme>
</file>

<file path=ppt/theme/theme2.xml><?xml version="1.0" encoding="utf-8"?>
<a:theme xmlns:a="http://schemas.openxmlformats.org/drawingml/2006/main" name="Tab Background">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Gill Sans MT">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xmlns="" name="Metropolitan" id="{4C5440D6-04D2-4954-96CF-F251137069B2}" vid="{79CFCA13-9412-4290-BB4B-85112F88857B}"/>
    </a:ext>
  </a:extLst>
</a:theme>
</file>

<file path=ppt/theme/theme3.xml><?xml version="1.0" encoding="utf-8"?>
<a:theme xmlns:a="http://schemas.openxmlformats.org/drawingml/2006/main" name="Tab Methods">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Gill Sans MT">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xmlns="" name="Metropolitan" id="{4C5440D6-04D2-4954-96CF-F251137069B2}" vid="{79CFCA13-9412-4290-BB4B-85112F88857B}"/>
    </a:ext>
  </a:extLst>
</a:theme>
</file>

<file path=ppt/theme/theme4.xml><?xml version="1.0" encoding="utf-8"?>
<a:theme xmlns:a="http://schemas.openxmlformats.org/drawingml/2006/main" name="Tab Results">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Gill Sans MT">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xmlns="" name="Metropolitan" id="{4C5440D6-04D2-4954-96CF-F251137069B2}" vid="{79CFCA13-9412-4290-BB4B-85112F88857B}"/>
    </a:ext>
  </a:extLst>
</a:theme>
</file>

<file path=ppt/theme/theme5.xml><?xml version="1.0" encoding="utf-8"?>
<a:theme xmlns:a="http://schemas.openxmlformats.org/drawingml/2006/main" name="Tab Discussio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Gill Sans MT">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xmlns="" name="Metropolitan" id="{4C5440D6-04D2-4954-96CF-F251137069B2}" vid="{79CFCA13-9412-4290-BB4B-85112F88857B}"/>
    </a:ext>
  </a:extLst>
</a:theme>
</file>

<file path=ppt/theme/theme6.xml><?xml version="1.0" encoding="utf-8"?>
<a:theme xmlns:a="http://schemas.openxmlformats.org/drawingml/2006/main" name="Tab Implications">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Gill Sans MT">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xmlns="" name="Metropolitan" id="{4C5440D6-04D2-4954-96CF-F251137069B2}" vid="{79CFCA13-9412-4290-BB4B-85112F88857B}"/>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8644</TotalTime>
  <Words>2038</Words>
  <Application>Microsoft Macintosh PowerPoint</Application>
  <PresentationFormat>Custom</PresentationFormat>
  <Paragraphs>366</Paragraphs>
  <Slides>29</Slides>
  <Notes>24</Notes>
  <HiddenSlides>0</HiddenSlides>
  <MMClips>1</MMClips>
  <ScaleCrop>false</ScaleCrop>
  <HeadingPairs>
    <vt:vector size="4" baseType="variant">
      <vt:variant>
        <vt:lpstr>Theme</vt:lpstr>
      </vt:variant>
      <vt:variant>
        <vt:i4>6</vt:i4>
      </vt:variant>
      <vt:variant>
        <vt:lpstr>Slide Titles</vt:lpstr>
      </vt:variant>
      <vt:variant>
        <vt:i4>29</vt:i4>
      </vt:variant>
    </vt:vector>
  </HeadingPairs>
  <TitlesOfParts>
    <vt:vector size="35" baseType="lpstr">
      <vt:lpstr>Tab Neutral</vt:lpstr>
      <vt:lpstr>Tab Background</vt:lpstr>
      <vt:lpstr>Tab Methods</vt:lpstr>
      <vt:lpstr>Tab Results</vt:lpstr>
      <vt:lpstr>Tab Discussion</vt:lpstr>
      <vt:lpstr>Tab Implications</vt:lpstr>
      <vt:lpstr>Temporal and spatial heterogeneity of forest loss in Myanmar</vt:lpstr>
      <vt:lpstr>Myanmar at Large</vt:lpstr>
      <vt:lpstr>Deforestation in Myanmar</vt:lpstr>
      <vt:lpstr>Deforestation in Myanmar</vt:lpstr>
      <vt:lpstr>Methods of Remote Sensing</vt:lpstr>
      <vt:lpstr>Methods of Remote Sensing</vt:lpstr>
      <vt:lpstr>PowerPoint Presentation</vt:lpstr>
      <vt:lpstr>PowerPoint Presentation</vt:lpstr>
      <vt:lpstr>PowerPoint Presentation</vt:lpstr>
      <vt:lpstr>PowerPoint Presentation</vt:lpstr>
      <vt:lpstr>Forest loss changes over time</vt:lpstr>
      <vt:lpstr>Forest loss changes over time</vt:lpstr>
      <vt:lpstr>Forest loss changes over time</vt:lpstr>
      <vt:lpstr>PowerPoint Presentation</vt:lpstr>
      <vt:lpstr>Spatial and Temporal Heterogeneity</vt:lpstr>
      <vt:lpstr>Forest Fragmentation</vt:lpstr>
      <vt:lpstr>Forest Fragmentation: Habitat Connectivity</vt:lpstr>
      <vt:lpstr>PowerPoint Presentation</vt:lpstr>
      <vt:lpstr>Acknowledgments</vt:lpstr>
      <vt:lpstr>Sources Cited</vt:lpstr>
      <vt:lpstr>PowerPoint Presentation</vt:lpstr>
      <vt:lpstr>PowerPoint Presentation</vt:lpstr>
      <vt:lpstr>PowerPoint Presentation</vt:lpstr>
      <vt:lpstr>Drivers of Forest Loss</vt:lpstr>
      <vt:lpstr>PowerPoint Presentation</vt:lpstr>
      <vt:lpstr>PowerPoint Presentation</vt:lpstr>
      <vt:lpstr>Drivers of Forest Loss</vt:lpstr>
      <vt:lpstr>The NASA-LCLUC Program</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Kuhlmann</dc:creator>
  <cp:lastModifiedBy>David Klinges</cp:lastModifiedBy>
  <cp:revision>197</cp:revision>
  <dcterms:created xsi:type="dcterms:W3CDTF">2015-12-02T00:12:52Z</dcterms:created>
  <dcterms:modified xsi:type="dcterms:W3CDTF">2018-06-02T16:22:38Z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E23DE450-3EA4-4725-A5F5-97AB360D4091</vt:lpwstr>
  </property>
  <property fmtid="{D5CDD505-2E9C-101B-9397-08002B2CF9AE}" pid="3" name="ArticulatePath">
    <vt:lpwstr>Presentation1</vt:lpwstr>
  </property>
  <property fmtid="{D5CDD505-2E9C-101B-9397-08002B2CF9AE}" pid="4" name="ArticulateProjectVersion">
    <vt:lpwstr>7</vt:lpwstr>
  </property>
  <property fmtid="{D5CDD505-2E9C-101B-9397-08002B2CF9AE}" pid="5" name="ArticulateUseProject">
    <vt:lpwstr>1</vt:lpwstr>
  </property>
  <property fmtid="{D5CDD505-2E9C-101B-9397-08002B2CF9AE}" pid="6" name="ArticulateProjectFull">
    <vt:lpwstr>D:\Dropbox (Articulate)\!active_work\Blog Posts\free templates\tabs\top-pop-tabs.ppta</vt:lpwstr>
  </property>
</Properties>
</file>